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58" r:id="rId5"/>
    <p:sldId id="264" r:id="rId6"/>
    <p:sldId id="265" r:id="rId7"/>
    <p:sldId id="259" r:id="rId8"/>
    <p:sldId id="260"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2" d="100"/>
          <a:sy n="42" d="100"/>
        </p:scale>
        <p:origin x="-13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25.03.2020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25.03.2020</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25.03.2020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25.03.2020</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25.03.2020</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25.03.2020</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25.03.2020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jili-blog.ru/razvivayushhie-igry-dlya-detej-ot-1-goda-3-mesyacev-razvivaem-sensomotornye-navyk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188640"/>
            <a:ext cx="6964288" cy="936104"/>
          </a:xfrm>
        </p:spPr>
        <p:txBody>
          <a:bodyPr>
            <a:normAutofit fontScale="90000"/>
          </a:bodyPr>
          <a:lstStyle/>
          <a:p>
            <a:pPr lvl="0" algn="ctr" fontAlgn="base">
              <a:spcAft>
                <a:spcPct val="0"/>
              </a:spcAft>
            </a:pPr>
            <a:r>
              <a:rPr lang="ru-RU" sz="2200" cap="none" dirty="0">
                <a:solidFill>
                  <a:srgbClr val="002060"/>
                </a:solidFill>
                <a:latin typeface="Times New Roman" panose="02020603050405020304" pitchFamily="18" charset="0"/>
                <a:ea typeface="+mn-ea"/>
                <a:cs typeface="Times New Roman" panose="02020603050405020304" pitchFamily="18" charset="0"/>
              </a:rPr>
              <a:t>Муниципальное </a:t>
            </a:r>
            <a:r>
              <a:rPr lang="ru-RU" sz="2200" cap="none" dirty="0" smtClean="0">
                <a:solidFill>
                  <a:srgbClr val="002060"/>
                </a:solidFill>
                <a:latin typeface="Times New Roman" panose="02020603050405020304" pitchFamily="18" charset="0"/>
                <a:ea typeface="+mn-ea"/>
                <a:cs typeface="Times New Roman" panose="02020603050405020304" pitchFamily="18" charset="0"/>
              </a:rPr>
              <a:t>бюджетное </a:t>
            </a:r>
            <a:r>
              <a:rPr lang="ru-RU" sz="2200" cap="none" dirty="0">
                <a:solidFill>
                  <a:srgbClr val="002060"/>
                </a:solidFill>
                <a:latin typeface="Times New Roman" panose="02020603050405020304" pitchFamily="18" charset="0"/>
                <a:ea typeface="+mn-ea"/>
                <a:cs typeface="Times New Roman" panose="02020603050405020304" pitchFamily="18" charset="0"/>
              </a:rPr>
              <a:t>дошкольное образовательное учреждение «Детский сад № </a:t>
            </a:r>
            <a:r>
              <a:rPr lang="ru-RU" sz="2200" cap="none" dirty="0" smtClean="0">
                <a:solidFill>
                  <a:srgbClr val="002060"/>
                </a:solidFill>
                <a:latin typeface="Times New Roman" panose="02020603050405020304" pitchFamily="18" charset="0"/>
                <a:ea typeface="+mn-ea"/>
                <a:cs typeface="Times New Roman" panose="02020603050405020304" pitchFamily="18" charset="0"/>
              </a:rPr>
              <a:t>50 «</a:t>
            </a:r>
            <a:r>
              <a:rPr lang="ru-RU" sz="2200" cap="none" dirty="0" err="1" smtClean="0">
                <a:solidFill>
                  <a:srgbClr val="002060"/>
                </a:solidFill>
                <a:latin typeface="Times New Roman" panose="02020603050405020304" pitchFamily="18" charset="0"/>
                <a:ea typeface="+mn-ea"/>
                <a:cs typeface="Times New Roman" panose="02020603050405020304" pitchFamily="18" charset="0"/>
              </a:rPr>
              <a:t>Дюймовочка</a:t>
            </a:r>
            <a:r>
              <a:rPr lang="ru-RU" sz="2200" cap="none" dirty="0" smtClean="0">
                <a:solidFill>
                  <a:srgbClr val="002060"/>
                </a:solidFill>
                <a:latin typeface="Times New Roman" panose="02020603050405020304" pitchFamily="18" charset="0"/>
                <a:ea typeface="+mn-ea"/>
                <a:cs typeface="Times New Roman" panose="02020603050405020304" pitchFamily="18" charset="0"/>
              </a:rPr>
              <a:t>»</a:t>
            </a:r>
            <a:r>
              <a:rPr lang="ru-RU" sz="1800" b="0" cap="none" dirty="0">
                <a:solidFill>
                  <a:srgbClr val="002060"/>
                </a:solidFill>
                <a:latin typeface="Arial" charset="0"/>
                <a:ea typeface="+mn-ea"/>
                <a:cs typeface="Arial" charset="0"/>
              </a:rPr>
              <a:t/>
            </a:r>
            <a:br>
              <a:rPr lang="ru-RU" sz="1800" b="0" cap="none" dirty="0">
                <a:solidFill>
                  <a:srgbClr val="002060"/>
                </a:solidFill>
                <a:latin typeface="Arial" charset="0"/>
                <a:ea typeface="+mn-ea"/>
                <a:cs typeface="Arial" charset="0"/>
              </a:rPr>
            </a:br>
            <a:endParaRPr lang="ru-RU" dirty="0"/>
          </a:p>
        </p:txBody>
      </p:sp>
      <p:sp>
        <p:nvSpPr>
          <p:cNvPr id="3" name="Подзаголовок 2"/>
          <p:cNvSpPr>
            <a:spLocks noGrp="1"/>
          </p:cNvSpPr>
          <p:nvPr>
            <p:ph type="subTitle" idx="1"/>
          </p:nvPr>
        </p:nvSpPr>
        <p:spPr>
          <a:xfrm>
            <a:off x="2267744" y="1628800"/>
            <a:ext cx="6336704" cy="1944216"/>
          </a:xfrm>
        </p:spPr>
        <p:txBody>
          <a:bodyPr>
            <a:noAutofit/>
          </a:bodyPr>
          <a:lstStyle/>
          <a:p>
            <a:pPr algn="ctr"/>
            <a:r>
              <a:rPr lang="ru-RU" sz="2800" dirty="0" smtClean="0">
                <a:solidFill>
                  <a:srgbClr val="002060"/>
                </a:solidFill>
                <a:latin typeface="Times New Roman" panose="02020603050405020304" pitchFamily="18" charset="0"/>
                <a:cs typeface="Times New Roman" panose="02020603050405020304" pitchFamily="18" charset="0"/>
              </a:rPr>
              <a:t>Презентация на тему </a:t>
            </a:r>
          </a:p>
          <a:p>
            <a:pPr algn="ctr"/>
            <a:r>
              <a:rPr lang="ru-RU" sz="2800" dirty="0" smtClean="0">
                <a:solidFill>
                  <a:srgbClr val="002060"/>
                </a:solidFill>
                <a:latin typeface="Times New Roman" panose="02020603050405020304" pitchFamily="18" charset="0"/>
                <a:cs typeface="Times New Roman" panose="02020603050405020304" pitchFamily="18" charset="0"/>
              </a:rPr>
              <a:t>«Игры с использование фигур и картинок»</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83968" y="5157192"/>
            <a:ext cx="4572000" cy="830997"/>
          </a:xfrm>
          <a:prstGeom prst="rect">
            <a:avLst/>
          </a:prstGeom>
        </p:spPr>
        <p:txBody>
          <a:bodyPr>
            <a:spAutoFit/>
          </a:bodyPr>
          <a:lstStyle/>
          <a:p>
            <a:pPr lvl="0" algn="ctr" fontAlgn="base">
              <a:spcBef>
                <a:spcPct val="0"/>
              </a:spcBef>
              <a:spcAft>
                <a:spcPct val="0"/>
              </a:spcAft>
            </a:pPr>
            <a:r>
              <a:rPr lang="ru-RU" sz="2400" b="1" dirty="0">
                <a:solidFill>
                  <a:srgbClr val="002060"/>
                </a:solidFill>
                <a:latin typeface="Times New Roman" panose="02020603050405020304" pitchFamily="18" charset="0"/>
                <a:cs typeface="Times New Roman" panose="02020603050405020304" pitchFamily="18" charset="0"/>
              </a:rPr>
              <a:t>Подготовила в</a:t>
            </a:r>
            <a:r>
              <a:rPr lang="ru-RU" sz="2400" b="1" dirty="0" smtClean="0">
                <a:solidFill>
                  <a:srgbClr val="002060"/>
                </a:solidFill>
                <a:latin typeface="Times New Roman" panose="02020603050405020304" pitchFamily="18" charset="0"/>
                <a:cs typeface="Times New Roman" panose="02020603050405020304" pitchFamily="18" charset="0"/>
              </a:rPr>
              <a:t>оспитатель</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Колесникова К.В.</a:t>
            </a:r>
            <a:endParaRPr lang="ru-RU"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48072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1301006"/>
          </a:xfrm>
        </p:spPr>
        <p:txBody>
          <a:bodyPr>
            <a:normAutofit fontScale="90000"/>
          </a:bodyPr>
          <a:lstStyle/>
          <a:p>
            <a:pPr algn="ctr"/>
            <a:r>
              <a:rPr lang="ru-RU" b="1" dirty="0">
                <a:solidFill>
                  <a:srgbClr val="002060"/>
                </a:solidFill>
                <a:latin typeface="Times New Roman" panose="02020603050405020304" pitchFamily="18" charset="0"/>
                <a:cs typeface="Times New Roman" panose="02020603050405020304" pitchFamily="18" charset="0"/>
              </a:rPr>
              <a:t>Обучение самых маленьких детей является наиболее важным периодом  в жизни каждого человека</a:t>
            </a:r>
          </a:p>
        </p:txBody>
      </p:sp>
      <p:sp>
        <p:nvSpPr>
          <p:cNvPr id="3" name="Объект 2"/>
          <p:cNvSpPr>
            <a:spLocks noGrp="1"/>
          </p:cNvSpPr>
          <p:nvPr>
            <p:ph sz="quarter" idx="1"/>
          </p:nvPr>
        </p:nvSpPr>
        <p:spPr>
          <a:xfrm>
            <a:off x="457200" y="1600200"/>
            <a:ext cx="8219256" cy="4873752"/>
          </a:xfrm>
        </p:spPr>
        <p:txBody>
          <a:bodyPr>
            <a:normAutofit fontScale="92500"/>
          </a:bodyPr>
          <a:lstStyle/>
          <a:p>
            <a:r>
              <a:rPr lang="ru-RU" dirty="0">
                <a:latin typeface="Times New Roman" panose="02020603050405020304" pitchFamily="18" charset="0"/>
                <a:cs typeface="Times New Roman" panose="02020603050405020304" pitchFamily="18" charset="0"/>
              </a:rPr>
              <a:t>Геометрические формы встречаются нам повсюду, их можно разглядеть в большинстве окружающих нас </a:t>
            </a:r>
            <a:r>
              <a:rPr lang="ru-RU" dirty="0" smtClean="0">
                <a:latin typeface="Times New Roman" panose="02020603050405020304" pitchFamily="18" charset="0"/>
                <a:cs typeface="Times New Roman" panose="02020603050405020304" pitchFamily="18" charset="0"/>
              </a:rPr>
              <a:t>предметов</a:t>
            </a:r>
          </a:p>
          <a:p>
            <a:r>
              <a:rPr lang="ru-RU" dirty="0"/>
              <a:t>Изучение геометрических фигур полезно для общего развития малыша, расширения его знаний об окружающем мире. Если знакомить ребенка с формами в раннем возрасте, в школе ему придется гораздо проще</a:t>
            </a:r>
            <a:r>
              <a:rPr lang="ru-RU" dirty="0" smtClean="0"/>
              <a:t>.</a:t>
            </a:r>
          </a:p>
          <a:p>
            <a:r>
              <a:rPr lang="ru-RU" dirty="0"/>
              <a:t>На умении отличать геометрические фигуры основано множество интересных развивающих игр. Это конструирование, игры с </a:t>
            </a:r>
            <a:r>
              <a:rPr lang="ru-RU" dirty="0" err="1"/>
              <a:t>сортером</a:t>
            </a:r>
            <a:r>
              <a:rPr lang="ru-RU" dirty="0"/>
              <a:t>, мозаикой, математическим планшетом, блоками </a:t>
            </a:r>
            <a:r>
              <a:rPr lang="ru-RU" dirty="0" err="1"/>
              <a:t>Дьенеша</a:t>
            </a:r>
            <a:r>
              <a:rPr lang="ru-RU" dirty="0"/>
              <a:t> и т.п. Поэтому изучение форм в столь раннем возрасте будет способствовать дальнейшему успешному развитию ребенка.</a:t>
            </a:r>
          </a:p>
        </p:txBody>
      </p:sp>
    </p:spTree>
    <p:extLst>
      <p:ext uri="{BB962C8B-B14F-4D97-AF65-F5344CB8AC3E}">
        <p14:creationId xmlns="" xmlns:p14="http://schemas.microsoft.com/office/powerpoint/2010/main" val="262221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b="1" dirty="0">
                <a:solidFill>
                  <a:srgbClr val="000000"/>
                </a:solidFill>
                <a:latin typeface="Open Sans"/>
              </a:rPr>
              <a:t> </a:t>
            </a:r>
            <a:r>
              <a:rPr lang="ru-RU" b="1" dirty="0">
                <a:solidFill>
                  <a:srgbClr val="002060"/>
                </a:solidFill>
                <a:latin typeface="Times New Roman" panose="02020603050405020304" pitchFamily="18" charset="0"/>
                <a:cs typeface="Times New Roman" panose="02020603050405020304" pitchFamily="18" charset="0"/>
              </a:rPr>
              <a:t>Набор  геометрических фигур</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sz="quarter" idx="1"/>
          </p:nvPr>
        </p:nvPicPr>
        <p:blipFill rotWithShape="1">
          <a:blip r:embed="rId2" cstate="screen">
            <a:extLst>
              <a:ext uri="{28A0092B-C50C-407E-A947-70E740481C1C}">
                <a14:useLocalDpi xmlns="" xmlns:a14="http://schemas.microsoft.com/office/drawing/2010/main"/>
              </a:ext>
            </a:extLst>
          </a:blip>
          <a:srcRect t="16866" r="3827" b="18038"/>
          <a:stretch/>
        </p:blipFill>
        <p:spPr bwMode="auto">
          <a:xfrm>
            <a:off x="107504" y="3687576"/>
            <a:ext cx="3692949" cy="2481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462470" y="991636"/>
            <a:ext cx="7925953" cy="1754326"/>
          </a:xfrm>
          <a:prstGeom prst="rect">
            <a:avLst/>
          </a:prstGeom>
        </p:spPr>
        <p:txBody>
          <a:bodyPr wrap="square">
            <a:spAutoFit/>
          </a:bodyPr>
          <a:lstStyle/>
          <a:p>
            <a:pPr algn="just"/>
            <a:r>
              <a:rPr lang="ru-RU" dirty="0">
                <a:solidFill>
                  <a:srgbClr val="000000"/>
                </a:solidFill>
                <a:latin typeface="Times New Roman" panose="02020603050405020304" pitchFamily="18" charset="0"/>
                <a:cs typeface="Times New Roman" panose="02020603050405020304" pitchFamily="18" charset="0"/>
              </a:rPr>
              <a:t>Этот замечательный набор геометрических фигур для конструирования позволяет построить различные фигуры и предметы: башни, домики, замки. Одинаково хорошо </a:t>
            </a:r>
            <a:r>
              <a:rPr lang="ru-RU" dirty="0" smtClean="0">
                <a:solidFill>
                  <a:srgbClr val="000000"/>
                </a:solidFill>
                <a:latin typeface="Times New Roman" panose="02020603050405020304" pitchFamily="18" charset="0"/>
                <a:cs typeface="Times New Roman" panose="02020603050405020304" pitchFamily="18" charset="0"/>
              </a:rPr>
              <a:t>дети могут  </a:t>
            </a:r>
            <a:r>
              <a:rPr lang="ru-RU" dirty="0">
                <a:solidFill>
                  <a:srgbClr val="000000"/>
                </a:solidFill>
                <a:latin typeface="Times New Roman" panose="02020603050405020304" pitchFamily="18" charset="0"/>
                <a:cs typeface="Times New Roman" panose="02020603050405020304" pitchFamily="18" charset="0"/>
              </a:rPr>
              <a:t>заниматься самостоятельно и совместно </a:t>
            </a:r>
            <a:r>
              <a:rPr lang="ru-RU" dirty="0" smtClean="0">
                <a:solidFill>
                  <a:srgbClr val="000000"/>
                </a:solidFill>
                <a:latin typeface="Times New Roman" panose="02020603050405020304" pitchFamily="18" charset="0"/>
                <a:cs typeface="Times New Roman" panose="02020603050405020304" pitchFamily="18" charset="0"/>
              </a:rPr>
              <a:t>с воспитателем. </a:t>
            </a:r>
            <a:r>
              <a:rPr lang="ru-RU" dirty="0">
                <a:solidFill>
                  <a:srgbClr val="000000"/>
                </a:solidFill>
                <a:latin typeface="Times New Roman" panose="02020603050405020304" pitchFamily="18" charset="0"/>
                <a:cs typeface="Times New Roman" panose="02020603050405020304" pitchFamily="18" charset="0"/>
              </a:rPr>
              <a:t>Конструктор развивает цветовое восприятие, образное мышление и воображение </a:t>
            </a:r>
            <a:r>
              <a:rPr lang="ru-RU" dirty="0" smtClean="0">
                <a:solidFill>
                  <a:srgbClr val="000000"/>
                </a:solidFill>
                <a:latin typeface="Times New Roman" panose="02020603050405020304" pitchFamily="18" charset="0"/>
                <a:cs typeface="Times New Roman" panose="02020603050405020304" pitchFamily="18" charset="0"/>
              </a:rPr>
              <a:t>детей, </a:t>
            </a:r>
            <a:r>
              <a:rPr lang="ru-RU" dirty="0">
                <a:solidFill>
                  <a:srgbClr val="000000"/>
                </a:solidFill>
                <a:latin typeface="Times New Roman" panose="02020603050405020304" pitchFamily="18" charset="0"/>
                <a:cs typeface="Times New Roman" panose="02020603050405020304" pitchFamily="18" charset="0"/>
              </a:rPr>
              <a:t>прививает способность логически мыслить, учит усидчивости и желанию доводить начатое дело до конца</a:t>
            </a:r>
            <a:r>
              <a:rPr lang="ru-RU" dirty="0">
                <a:solidFill>
                  <a:srgbClr val="000000"/>
                </a:solidFill>
                <a:latin typeface="Open Sans"/>
              </a:rPr>
              <a:t>.</a:t>
            </a:r>
            <a:endParaRPr lang="ru-RU" dirty="0"/>
          </a:p>
        </p:txBody>
      </p:sp>
      <p:pic>
        <p:nvPicPr>
          <p:cNvPr id="6" name="Рисунок 5" descr="IMG_20200325_094206.jpg"/>
          <p:cNvPicPr>
            <a:picLocks noChangeAspect="1"/>
          </p:cNvPicPr>
          <p:nvPr/>
        </p:nvPicPr>
        <p:blipFill>
          <a:blip r:embed="rId3" cstate="print"/>
          <a:srcRect b="14673"/>
          <a:stretch>
            <a:fillRect/>
          </a:stretch>
        </p:blipFill>
        <p:spPr>
          <a:xfrm>
            <a:off x="4286248" y="2786058"/>
            <a:ext cx="3286130" cy="3738590"/>
          </a:xfrm>
          <a:prstGeom prst="rect">
            <a:avLst/>
          </a:prstGeom>
          <a:ln>
            <a:noFill/>
          </a:ln>
          <a:effectLst>
            <a:softEdge rad="112500"/>
          </a:effectLst>
        </p:spPr>
      </p:pic>
    </p:spTree>
    <p:extLst>
      <p:ext uri="{BB962C8B-B14F-4D97-AF65-F5344CB8AC3E}">
        <p14:creationId xmlns="" xmlns:p14="http://schemas.microsoft.com/office/powerpoint/2010/main" val="49195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467600" cy="580926"/>
          </a:xfrm>
        </p:spPr>
        <p:txBody>
          <a:bodyPr>
            <a:normAutofit/>
          </a:bodyPr>
          <a:lstStyle/>
          <a:p>
            <a:pPr algn="ctr"/>
            <a:r>
              <a:rPr lang="ru-RU" sz="2800" b="1" dirty="0" smtClean="0">
                <a:solidFill>
                  <a:srgbClr val="2185A1"/>
                </a:solidFill>
                <a:latin typeface="Times New Roman" panose="02020603050405020304" pitchFamily="18" charset="0"/>
                <a:cs typeface="Times New Roman" panose="02020603050405020304" pitchFamily="18" charset="0"/>
              </a:rPr>
              <a:t>Играем </a:t>
            </a:r>
            <a:r>
              <a:rPr lang="ru-RU" sz="2800" b="1" dirty="0">
                <a:solidFill>
                  <a:srgbClr val="2185A1"/>
                </a:solidFill>
                <a:latin typeface="Times New Roman" panose="02020603050405020304" pitchFamily="18" charset="0"/>
                <a:cs typeface="Times New Roman" panose="02020603050405020304" pitchFamily="18" charset="0"/>
              </a:rPr>
              <a:t>в геометрическое лото</a:t>
            </a:r>
            <a:endParaRPr lang="ru-RU" sz="2800" dirty="0">
              <a:solidFill>
                <a:srgbClr val="2185A1"/>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
          </p:nvPr>
        </p:nvPicPr>
        <p:blipFill>
          <a:blip r:embed="rId2" cstate="screen">
            <a:extLst>
              <a:ext uri="{28A0092B-C50C-407E-A947-70E740481C1C}">
                <a14:useLocalDpi xmlns="" xmlns:a14="http://schemas.microsoft.com/office/drawing/2010/main"/>
              </a:ext>
            </a:extLst>
          </a:blip>
          <a:srcRect/>
          <a:stretch>
            <a:fillRect/>
          </a:stretch>
        </p:blipFill>
        <p:spPr bwMode="auto">
          <a:xfrm>
            <a:off x="409157" y="980729"/>
            <a:ext cx="3384421" cy="2256281"/>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Прямоугольник 3"/>
          <p:cNvSpPr/>
          <p:nvPr/>
        </p:nvSpPr>
        <p:spPr>
          <a:xfrm>
            <a:off x="3923928" y="980728"/>
            <a:ext cx="4777769" cy="2308324"/>
          </a:xfrm>
          <a:prstGeom prst="rect">
            <a:avLst/>
          </a:prstGeom>
        </p:spPr>
        <p:txBody>
          <a:bodyPr wrap="square">
            <a:spAutoFit/>
          </a:bodyPr>
          <a:lstStyle/>
          <a:p>
            <a:pPr algn="just"/>
            <a:r>
              <a:rPr lang="ru-RU" sz="1600" dirty="0">
                <a:solidFill>
                  <a:srgbClr val="3C3C3C"/>
                </a:solidFill>
                <a:latin typeface="Times New Roman" panose="02020603050405020304" pitchFamily="18" charset="0"/>
                <a:cs typeface="Times New Roman" panose="02020603050405020304" pitchFamily="18" charset="0"/>
              </a:rPr>
              <a:t>Для первых занятий с малышом лучше использовать лото, где всего 3-4 фигуры. Когда малыш хорошо освоит такую игру, постепенно усложняйте поставленную задачу. Также полезно на первое время все фигуры на игровом поле сделать одного цвета и размера. В этом случае ребенок будет ориентироваться только на один признак – форму, другие же характеристики не будут ни отвлекать, ни подсказывать ему.</a:t>
            </a:r>
            <a:endParaRPr lang="ru-RU" sz="16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26738" y="3289052"/>
            <a:ext cx="4325608" cy="461665"/>
          </a:xfrm>
          <a:prstGeom prst="rect">
            <a:avLst/>
          </a:prstGeom>
        </p:spPr>
        <p:txBody>
          <a:bodyPr wrap="none">
            <a:spAutoFit/>
          </a:bodyPr>
          <a:lstStyle/>
          <a:p>
            <a:r>
              <a:rPr lang="ru-RU" i="1" dirty="0">
                <a:solidFill>
                  <a:srgbClr val="0070C0"/>
                </a:solidFill>
                <a:latin typeface="Arial"/>
              </a:rPr>
              <a:t>«</a:t>
            </a:r>
            <a:r>
              <a:rPr lang="ru-RU" sz="2400" b="1" dirty="0">
                <a:solidFill>
                  <a:srgbClr val="0070C0"/>
                </a:solidFill>
                <a:latin typeface="Times New Roman" panose="02020603050405020304" pitchFamily="18" charset="0"/>
                <a:cs typeface="Times New Roman" panose="02020603050405020304" pitchFamily="18" charset="0"/>
              </a:rPr>
              <a:t>Подбери правильно фигуру»</a:t>
            </a:r>
          </a:p>
        </p:txBody>
      </p:sp>
      <p:pic>
        <p:nvPicPr>
          <p:cNvPr id="5" name="Picture 2" descr="ÐÐ¸Ð´Ð°ÐºÑÐ¸ÑÐµÑÐºÐ°Ñ Ð¸Ð³ÑÐ° Ð´Ð»Ñ Ð´ÐµÑÐµÐ¹ ÑÐ°Ð½Ð½ÐµÐ³Ð¾ Ð²Ð¾Ð·ÑÐ°ÑÑÐ° Â«ÐÐ¾Ð´Ð±ÐµÑÐ¸ Ð¿ÑÐ°Ð²Ð¸Ð»ÑÐ½Ð¾ ÑÐ¸Ð³ÑÑÑÂ»"/>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716016" y="3846351"/>
            <a:ext cx="3985681" cy="278112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8" name="Рисунок 7" descr="IMG_20200325_094248.jpg"/>
          <p:cNvPicPr>
            <a:picLocks noChangeAspect="1"/>
          </p:cNvPicPr>
          <p:nvPr/>
        </p:nvPicPr>
        <p:blipFill>
          <a:blip r:embed="rId4" cstate="print"/>
          <a:srcRect r="1389" b="28125"/>
          <a:stretch>
            <a:fillRect/>
          </a:stretch>
        </p:blipFill>
        <p:spPr>
          <a:xfrm>
            <a:off x="571472" y="3733867"/>
            <a:ext cx="3214692" cy="3124133"/>
          </a:xfrm>
          <a:prstGeom prst="rect">
            <a:avLst/>
          </a:prstGeom>
          <a:ln>
            <a:noFill/>
          </a:ln>
          <a:effectLst>
            <a:softEdge rad="112500"/>
          </a:effectLst>
        </p:spPr>
      </p:pic>
    </p:spTree>
    <p:extLst>
      <p:ext uri="{BB962C8B-B14F-4D97-AF65-F5344CB8AC3E}">
        <p14:creationId xmlns="" xmlns:p14="http://schemas.microsoft.com/office/powerpoint/2010/main" val="3942638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fontAlgn="base"/>
            <a:r>
              <a:rPr lang="ru-RU" b="1" dirty="0">
                <a:solidFill>
                  <a:schemeClr val="accent2"/>
                </a:solidFill>
                <a:latin typeface="Times New Roman" panose="02020603050405020304" pitchFamily="18" charset="0"/>
                <a:cs typeface="Times New Roman" panose="02020603050405020304" pitchFamily="18" charset="0"/>
              </a:rPr>
              <a:t>Блоки </a:t>
            </a:r>
            <a:r>
              <a:rPr lang="ru-RU" b="1" dirty="0" err="1">
                <a:solidFill>
                  <a:schemeClr val="accent2"/>
                </a:solidFill>
                <a:latin typeface="Times New Roman" panose="02020603050405020304" pitchFamily="18" charset="0"/>
                <a:cs typeface="Times New Roman" panose="02020603050405020304" pitchFamily="18" charset="0"/>
              </a:rPr>
              <a:t>Дьенеша</a:t>
            </a:r>
            <a:r>
              <a:rPr lang="ru-RU" b="1" dirty="0">
                <a:solidFill>
                  <a:srgbClr val="444444"/>
                </a:solidFill>
                <a:latin typeface="Times New Roman" panose="02020603050405020304" pitchFamily="18" charset="0"/>
                <a:cs typeface="Times New Roman" panose="02020603050405020304" pitchFamily="18" charset="0"/>
              </a:rPr>
              <a:t>. </a:t>
            </a:r>
          </a:p>
        </p:txBody>
      </p:sp>
      <p:pic>
        <p:nvPicPr>
          <p:cNvPr id="3074" name="Picture 2"/>
          <p:cNvPicPr>
            <a:picLocks noGrp="1" noChangeAspect="1" noChangeArrowheads="1"/>
          </p:cNvPicPr>
          <p:nvPr>
            <p:ph sz="quarter" idx="1"/>
          </p:nvPr>
        </p:nvPicPr>
        <p:blipFill>
          <a:blip r:embed="rId2" cstate="screen">
            <a:extLst>
              <a:ext uri="{28A0092B-C50C-407E-A947-70E740481C1C}">
                <a14:useLocalDpi xmlns="" xmlns:a14="http://schemas.microsoft.com/office/drawing/2010/main"/>
              </a:ext>
            </a:extLst>
          </a:blip>
          <a:srcRect/>
          <a:stretch>
            <a:fillRect/>
          </a:stretch>
        </p:blipFill>
        <p:spPr bwMode="auto">
          <a:xfrm>
            <a:off x="467544" y="692696"/>
            <a:ext cx="2817813" cy="28178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descr="https://nn.smishlenish.ru/upload/iblock/d29/d295c21a8a67799e0c135640fb0686f2.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968552" y="1771081"/>
            <a:ext cx="3419872" cy="256490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688756" y="980728"/>
            <a:ext cx="4699668" cy="707886"/>
          </a:xfrm>
          <a:prstGeom prst="rect">
            <a:avLst/>
          </a:prstGeom>
        </p:spPr>
        <p:txBody>
          <a:bodyPr wrap="square">
            <a:spAutoFit/>
          </a:bodyPr>
          <a:lstStyle/>
          <a:p>
            <a:pPr algn="just"/>
            <a:r>
              <a:rPr lang="ru-RU" sz="2000" dirty="0" smtClean="0">
                <a:solidFill>
                  <a:srgbClr val="111111"/>
                </a:solidFill>
                <a:latin typeface="Times New Roman" panose="02020603050405020304" pitchFamily="18" charset="0"/>
                <a:cs typeface="Times New Roman" panose="02020603050405020304" pitchFamily="18" charset="0"/>
              </a:rPr>
              <a:t>Логические </a:t>
            </a:r>
            <a:r>
              <a:rPr lang="ru-RU" sz="2000" dirty="0">
                <a:solidFill>
                  <a:srgbClr val="111111"/>
                </a:solidFill>
                <a:latin typeface="Times New Roman" panose="02020603050405020304" pitchFamily="18" charset="0"/>
                <a:cs typeface="Times New Roman" panose="02020603050405020304" pitchFamily="18" charset="0"/>
              </a:rPr>
              <a:t> </a:t>
            </a:r>
            <a:r>
              <a:rPr lang="ru-RU" sz="2000" b="1" dirty="0">
                <a:solidFill>
                  <a:srgbClr val="111111"/>
                </a:solidFill>
                <a:latin typeface="Times New Roman" panose="02020603050405020304" pitchFamily="18" charset="0"/>
                <a:cs typeface="Times New Roman" panose="02020603050405020304" pitchFamily="18" charset="0"/>
              </a:rPr>
              <a:t>блоки</a:t>
            </a:r>
            <a:r>
              <a:rPr lang="ru-RU" sz="2000" dirty="0">
                <a:solidFill>
                  <a:srgbClr val="111111"/>
                </a:solidFill>
                <a:latin typeface="Times New Roman" panose="02020603050405020304" pitchFamily="18" charset="0"/>
                <a:cs typeface="Times New Roman" panose="02020603050405020304" pitchFamily="18" charset="0"/>
              </a:rPr>
              <a:t> придумал венгерский математик и психолог </a:t>
            </a:r>
            <a:r>
              <a:rPr lang="ru-RU" sz="2000" dirty="0" err="1">
                <a:solidFill>
                  <a:srgbClr val="111111"/>
                </a:solidFill>
                <a:latin typeface="Times New Roman" panose="02020603050405020304" pitchFamily="18" charset="0"/>
                <a:cs typeface="Times New Roman" panose="02020603050405020304" pitchFamily="18" charset="0"/>
              </a:rPr>
              <a:t>Золтан</a:t>
            </a:r>
            <a:r>
              <a:rPr lang="ru-RU" sz="2000" dirty="0">
                <a:solidFill>
                  <a:srgbClr val="111111"/>
                </a:solidFill>
                <a:latin typeface="Times New Roman" panose="02020603050405020304" pitchFamily="18" charset="0"/>
                <a:cs typeface="Times New Roman" panose="02020603050405020304" pitchFamily="18" charset="0"/>
              </a:rPr>
              <a:t> </a:t>
            </a:r>
            <a:r>
              <a:rPr lang="ru-RU" sz="2000" b="1" dirty="0" err="1">
                <a:solidFill>
                  <a:srgbClr val="111111"/>
                </a:solidFill>
                <a:latin typeface="Times New Roman" panose="02020603050405020304" pitchFamily="18" charset="0"/>
                <a:cs typeface="Times New Roman" panose="02020603050405020304" pitchFamily="18" charset="0"/>
              </a:rPr>
              <a:t>Дьенеш</a:t>
            </a:r>
            <a:r>
              <a:rPr lang="ru-RU" sz="2000" dirty="0" smtClean="0">
                <a:solidFill>
                  <a:srgbClr val="111111"/>
                </a:solidFill>
                <a:latin typeface="Times New Roman" panose="02020603050405020304" pitchFamily="18" charset="0"/>
                <a:cs typeface="Times New Roman" panose="02020603050405020304" pitchFamily="18" charset="0"/>
              </a:rPr>
              <a:t>.</a:t>
            </a:r>
            <a:r>
              <a:rPr lang="ru-RU" sz="2000" b="1" dirty="0">
                <a:solidFill>
                  <a:srgbClr val="111111"/>
                </a:solidFill>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8" name="Picture 5"/>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21925928" y="27047624"/>
            <a:ext cx="10831349" cy="8123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57356" y="4335985"/>
            <a:ext cx="6819100" cy="2246769"/>
          </a:xfrm>
          <a:prstGeom prst="rect">
            <a:avLst/>
          </a:prstGeom>
        </p:spPr>
        <p:txBody>
          <a:bodyPr wrap="square">
            <a:spAutoFit/>
          </a:bodyPr>
          <a:lstStyle/>
          <a:p>
            <a:pPr lvl="0"/>
            <a:r>
              <a:rPr lang="ru-RU" sz="2800" dirty="0">
                <a:solidFill>
                  <a:srgbClr val="111111"/>
                </a:solidFill>
                <a:latin typeface="Times New Roman" panose="02020603050405020304" pitchFamily="18" charset="0"/>
                <a:ea typeface="Times New Roman"/>
                <a:cs typeface="Times New Roman" panose="02020603050405020304" pitchFamily="18" charset="0"/>
              </a:rPr>
              <a:t>Для начала надо познакомить ребенка с блоками. Выложите перед  </a:t>
            </a:r>
            <a:r>
              <a:rPr lang="ru-RU" sz="2800" dirty="0" smtClean="0">
                <a:solidFill>
                  <a:srgbClr val="111111"/>
                </a:solidFill>
                <a:latin typeface="Times New Roman" panose="02020603050405020304" pitchFamily="18" charset="0"/>
                <a:ea typeface="Times New Roman"/>
                <a:cs typeface="Times New Roman" panose="02020603050405020304" pitchFamily="18" charset="0"/>
              </a:rPr>
              <a:t>детьми  </a:t>
            </a:r>
            <a:r>
              <a:rPr lang="ru-RU" sz="2800" dirty="0">
                <a:solidFill>
                  <a:srgbClr val="111111"/>
                </a:solidFill>
                <a:latin typeface="Times New Roman" panose="02020603050405020304" pitchFamily="18" charset="0"/>
                <a:ea typeface="Times New Roman"/>
                <a:cs typeface="Times New Roman" panose="02020603050405020304" pitchFamily="18" charset="0"/>
              </a:rPr>
              <a:t>набор и дайте </a:t>
            </a:r>
            <a:r>
              <a:rPr lang="ru-RU" sz="2800" dirty="0" smtClean="0">
                <a:solidFill>
                  <a:srgbClr val="111111"/>
                </a:solidFill>
                <a:latin typeface="Times New Roman" panose="02020603050405020304" pitchFamily="18" charset="0"/>
                <a:ea typeface="Times New Roman"/>
                <a:cs typeface="Times New Roman" panose="02020603050405020304" pitchFamily="18" charset="0"/>
              </a:rPr>
              <a:t>им  </a:t>
            </a:r>
            <a:r>
              <a:rPr lang="ru-RU" sz="2800" dirty="0">
                <a:solidFill>
                  <a:srgbClr val="111111"/>
                </a:solidFill>
                <a:latin typeface="Times New Roman" panose="02020603050405020304" pitchFamily="18" charset="0"/>
                <a:ea typeface="Times New Roman"/>
                <a:cs typeface="Times New Roman" panose="02020603050405020304" pitchFamily="18" charset="0"/>
              </a:rPr>
              <a:t>возможность изучить фигуры - потрогать, перебрать, подержать в ручках - и поиграть с ними</a:t>
            </a:r>
            <a:endParaRPr lang="ru-RU"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09511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 xmlns:a14="http://schemas.microsoft.com/office/drawing/2010/main"/>
              </a:ext>
            </a:extLst>
          </a:blip>
          <a:srcRect l="21714" t="23892" r="23575" b="24133"/>
          <a:stretch/>
        </p:blipFill>
        <p:spPr bwMode="auto">
          <a:xfrm>
            <a:off x="857224" y="3352799"/>
            <a:ext cx="2428892" cy="307659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email">
            <a:extLst>
              <a:ext uri="{28A0092B-C50C-407E-A947-70E740481C1C}">
                <a14:useLocalDpi xmlns="" xmlns:a14="http://schemas.microsoft.com/office/drawing/2010/main"/>
              </a:ext>
            </a:extLst>
          </a:blip>
          <a:srcRect t="17826" r="12979" b="19261"/>
          <a:stretch>
            <a:fillRect/>
          </a:stretch>
        </p:blipFill>
        <p:spPr bwMode="auto">
          <a:xfrm>
            <a:off x="292372" y="642918"/>
            <a:ext cx="3422372" cy="185738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461395" y="116633"/>
            <a:ext cx="4071044" cy="707886"/>
          </a:xfrm>
          <a:prstGeom prst="rect">
            <a:avLst/>
          </a:prstGeom>
        </p:spPr>
        <p:txBody>
          <a:bodyPr wrap="square">
            <a:spAutoFit/>
          </a:bodyPr>
          <a:lstStyle/>
          <a:p>
            <a:pPr algn="ctr"/>
            <a:r>
              <a:rPr lang="ru-RU" b="1" dirty="0">
                <a:solidFill>
                  <a:srgbClr val="2185A1"/>
                </a:solidFill>
                <a:latin typeface="Times New Roman" panose="02020603050405020304" pitchFamily="18" charset="0"/>
                <a:cs typeface="Times New Roman" panose="02020603050405020304" pitchFamily="18" charset="0"/>
              </a:rPr>
              <a:t> </a:t>
            </a:r>
            <a:r>
              <a:rPr lang="ru-RU" sz="2000" b="1" dirty="0">
                <a:solidFill>
                  <a:srgbClr val="2185A1"/>
                </a:solidFill>
                <a:latin typeface="Times New Roman" panose="02020603050405020304" pitchFamily="18" charset="0"/>
                <a:cs typeface="Times New Roman" panose="02020603050405020304" pitchFamily="18" charset="0"/>
              </a:rPr>
              <a:t>Сортируем геометрические фигуры</a:t>
            </a:r>
            <a:endParaRPr lang="ru-RU" sz="2000" b="0" i="0" dirty="0">
              <a:solidFill>
                <a:srgbClr val="2185A1"/>
              </a:solidFill>
              <a:effectLst/>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471981" y="824519"/>
            <a:ext cx="4293886" cy="2308324"/>
          </a:xfrm>
          <a:prstGeom prst="rect">
            <a:avLst/>
          </a:prstGeom>
        </p:spPr>
        <p:txBody>
          <a:bodyPr wrap="square">
            <a:spAutoFit/>
          </a:bodyPr>
          <a:lstStyle/>
          <a:p>
            <a:pPr algn="just"/>
            <a:r>
              <a:rPr lang="ru-RU" sz="2400" dirty="0">
                <a:solidFill>
                  <a:srgbClr val="3C3C3C"/>
                </a:solidFill>
                <a:latin typeface="Times New Roman" panose="02020603050405020304" pitchFamily="18" charset="0"/>
                <a:cs typeface="Times New Roman" panose="02020603050405020304" pitchFamily="18" charset="0"/>
              </a:rPr>
              <a:t>Процесс </a:t>
            </a:r>
            <a:r>
              <a:rPr lang="ru-RU" sz="2400" u="sng" dirty="0">
                <a:solidFill>
                  <a:srgbClr val="2185A1"/>
                </a:solidFill>
                <a:latin typeface="Times New Roman" panose="02020603050405020304" pitchFamily="18" charset="0"/>
                <a:cs typeface="Times New Roman" panose="02020603050405020304" pitchFamily="18" charset="0"/>
                <a:hlinkClick r:id="rId4" tooltip="Развивающие игры для детей от 1 года 3 месяцев. Развиваем сенсомоторные навыки"/>
              </a:rPr>
              <a:t>сортировки предметов</a:t>
            </a:r>
            <a:r>
              <a:rPr lang="ru-RU" sz="2400" u="sng" dirty="0">
                <a:solidFill>
                  <a:srgbClr val="2185A1"/>
                </a:solidFill>
                <a:latin typeface="Times New Roman" panose="02020603050405020304" pitchFamily="18" charset="0"/>
                <a:cs typeface="Times New Roman" panose="02020603050405020304" pitchFamily="18" charset="0"/>
              </a:rPr>
              <a:t> </a:t>
            </a:r>
            <a:r>
              <a:rPr lang="ru-RU" sz="2400" dirty="0">
                <a:solidFill>
                  <a:srgbClr val="3C3C3C"/>
                </a:solidFill>
                <a:latin typeface="Times New Roman" panose="02020603050405020304" pitchFamily="18" charset="0"/>
                <a:cs typeface="Times New Roman" panose="02020603050405020304" pitchFamily="18" charset="0"/>
              </a:rPr>
              <a:t>интересно в возрасте 1 года 4 месяцев. Сортировать   предметы по цветам, по размеру и, конечно же, по форме.</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429124" y="3286124"/>
            <a:ext cx="3960439" cy="3046988"/>
          </a:xfrm>
          <a:prstGeom prst="rect">
            <a:avLst/>
          </a:prstGeom>
        </p:spPr>
        <p:txBody>
          <a:bodyPr wrap="square">
            <a:spAutoFit/>
          </a:bodyPr>
          <a:lstStyle/>
          <a:p>
            <a:pPr algn="ctr"/>
            <a:r>
              <a:rPr lang="ru-RU" sz="2400" b="1" dirty="0" smtClean="0">
                <a:solidFill>
                  <a:srgbClr val="0070C0"/>
                </a:solidFill>
                <a:latin typeface="Times New Roman" panose="02020603050405020304" pitchFamily="18" charset="0"/>
                <a:cs typeface="Times New Roman" panose="02020603050405020304" pitchFamily="18" charset="0"/>
              </a:rPr>
              <a:t>Альбом  «Составь картинку</a:t>
            </a:r>
            <a:r>
              <a:rPr lang="ru-RU" sz="2400" dirty="0" smtClean="0">
                <a:solidFill>
                  <a:srgbClr val="0070C0"/>
                </a:solidFill>
                <a:latin typeface="Times New Roman" panose="02020603050405020304" pitchFamily="18" charset="0"/>
                <a:cs typeface="Times New Roman" panose="02020603050405020304" pitchFamily="18" charset="0"/>
              </a:rPr>
              <a:t>»</a:t>
            </a:r>
          </a:p>
          <a:p>
            <a:pPr algn="just"/>
            <a:r>
              <a:rPr lang="ru-RU" sz="2400" dirty="0">
                <a:solidFill>
                  <a:srgbClr val="0070C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Предложите ребенку составить из фигур какое-нибудь изображение: елочку, мишку, машину.</a:t>
            </a:r>
            <a:r>
              <a:rPr lang="ru-RU" sz="2400" dirty="0"/>
              <a:t/>
            </a:r>
            <a:br>
              <a:rPr lang="ru-RU" sz="2400" dirty="0"/>
            </a:br>
            <a:r>
              <a:rPr lang="ru-RU" sz="2400" dirty="0"/>
              <a:t/>
            </a:r>
            <a:br>
              <a:rPr lang="ru-RU" sz="2400" dirty="0"/>
            </a:br>
            <a:endParaRPr lang="ru-RU" sz="2400" dirty="0"/>
          </a:p>
        </p:txBody>
      </p:sp>
    </p:spTree>
    <p:extLst>
      <p:ext uri="{BB962C8B-B14F-4D97-AF65-F5344CB8AC3E}">
        <p14:creationId xmlns="" xmlns:p14="http://schemas.microsoft.com/office/powerpoint/2010/main" val="1065010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92334" y="260648"/>
            <a:ext cx="5764471" cy="1614980"/>
          </a:xfrm>
        </p:spPr>
        <p:txBody>
          <a:bodyPr>
            <a:normAutofit fontScale="90000"/>
          </a:bodyPr>
          <a:lstStyle/>
          <a:p>
            <a:pPr algn="ctr"/>
            <a:r>
              <a:rPr lang="ru-RU" b="1" dirty="0" smtClean="0">
                <a:solidFill>
                  <a:srgbClr val="2185A1"/>
                </a:solidFill>
                <a:latin typeface="Open Sans"/>
              </a:rPr>
              <a:t/>
            </a:r>
            <a:br>
              <a:rPr lang="ru-RU" b="1" dirty="0" smtClean="0">
                <a:solidFill>
                  <a:srgbClr val="2185A1"/>
                </a:solidFill>
                <a:latin typeface="Open Sans"/>
              </a:rPr>
            </a:br>
            <a:r>
              <a:rPr lang="ru-RU" b="1" dirty="0" smtClean="0">
                <a:solidFill>
                  <a:srgbClr val="2185A1"/>
                </a:solidFill>
                <a:latin typeface="Open Sans"/>
              </a:rPr>
              <a:t>Играем с </a:t>
            </a:r>
            <a:r>
              <a:rPr lang="ru-RU" b="1" dirty="0" err="1" smtClean="0">
                <a:solidFill>
                  <a:srgbClr val="2185A1"/>
                </a:solidFill>
                <a:latin typeface="Open Sans"/>
              </a:rPr>
              <a:t>сортером</a:t>
            </a:r>
            <a:r>
              <a:rPr lang="ru-RU" b="1" dirty="0" smtClean="0">
                <a:solidFill>
                  <a:srgbClr val="2185A1"/>
                </a:solidFill>
                <a:latin typeface="Open Sans"/>
              </a:rPr>
              <a:t> </a:t>
            </a:r>
            <a:br>
              <a:rPr lang="ru-RU" b="1" dirty="0" smtClean="0">
                <a:solidFill>
                  <a:srgbClr val="2185A1"/>
                </a:solidFill>
                <a:latin typeface="Open Sans"/>
              </a:rPr>
            </a:br>
            <a:r>
              <a:rPr lang="ru-RU" b="1" dirty="0" smtClean="0">
                <a:solidFill>
                  <a:srgbClr val="2185A1"/>
                </a:solidFill>
                <a:latin typeface="Open Sans"/>
              </a:rPr>
              <a:t> </a:t>
            </a:r>
            <a:r>
              <a:rPr lang="ru-RU" dirty="0" err="1">
                <a:solidFill>
                  <a:srgbClr val="002060"/>
                </a:solidFill>
                <a:latin typeface="Arial"/>
              </a:rPr>
              <a:t>Сортер</a:t>
            </a:r>
            <a:r>
              <a:rPr lang="ru-RU" dirty="0">
                <a:solidFill>
                  <a:srgbClr val="002060"/>
                </a:solidFill>
                <a:latin typeface="Arial"/>
              </a:rPr>
              <a:t> – полезная развивающая игрушка для детей в 1 </a:t>
            </a:r>
            <a:r>
              <a:rPr lang="ru-RU" dirty="0" smtClean="0">
                <a:solidFill>
                  <a:srgbClr val="002060"/>
                </a:solidFill>
                <a:latin typeface="Arial"/>
              </a:rPr>
              <a:t>год</a:t>
            </a:r>
            <a:r>
              <a:rPr lang="ru-RU" dirty="0" smtClean="0">
                <a:solidFill>
                  <a:srgbClr val="002060"/>
                </a:solidFill>
                <a:latin typeface="Open Sans"/>
              </a:rPr>
              <a:t/>
            </a:r>
            <a:br>
              <a:rPr lang="ru-RU" dirty="0" smtClean="0">
                <a:solidFill>
                  <a:srgbClr val="002060"/>
                </a:solidFill>
                <a:latin typeface="Open Sans"/>
              </a:rPr>
            </a:br>
            <a:endParaRPr lang="ru-RU" dirty="0">
              <a:solidFill>
                <a:srgbClr val="002060"/>
              </a:solidFill>
            </a:endParaRPr>
          </a:p>
        </p:txBody>
      </p:sp>
      <p:pic>
        <p:nvPicPr>
          <p:cNvPr id="2052" name="Picture 4" descr="http://my-goodproducts.ru/img/1017773215.jp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244829" y="260648"/>
            <a:ext cx="2376264" cy="245186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2555776" y="1900549"/>
            <a:ext cx="6237588" cy="4524315"/>
          </a:xfrm>
          <a:prstGeom prst="rect">
            <a:avLst/>
          </a:prstGeom>
        </p:spPr>
        <p:txBody>
          <a:bodyPr wrap="square">
            <a:spAutoFit/>
          </a:bodyPr>
          <a:lstStyle/>
          <a:p>
            <a:pPr algn="just"/>
            <a:r>
              <a:rPr lang="ru-RU" dirty="0">
                <a:solidFill>
                  <a:srgbClr val="3C3C3C"/>
                </a:solidFill>
                <a:latin typeface="Open Sans"/>
              </a:rPr>
              <a:t>Примерно в возрасте 1 года ребенок начинает замечать, что выбранную им фигурку </a:t>
            </a:r>
            <a:r>
              <a:rPr lang="ru-RU" u="sng" dirty="0" err="1">
                <a:solidFill>
                  <a:srgbClr val="2185A1"/>
                </a:solidFill>
                <a:latin typeface="Open Sans"/>
              </a:rPr>
              <a:t>сортера</a:t>
            </a:r>
            <a:r>
              <a:rPr lang="ru-RU" dirty="0">
                <a:solidFill>
                  <a:srgbClr val="3C3C3C"/>
                </a:solidFill>
                <a:latin typeface="Open Sans"/>
              </a:rPr>
              <a:t> </a:t>
            </a:r>
            <a:r>
              <a:rPr lang="ru-RU" dirty="0" smtClean="0">
                <a:solidFill>
                  <a:srgbClr val="3C3C3C"/>
                </a:solidFill>
                <a:latin typeface="Open Sans"/>
              </a:rPr>
              <a:t>можно </a:t>
            </a:r>
            <a:r>
              <a:rPr lang="ru-RU" dirty="0">
                <a:solidFill>
                  <a:srgbClr val="3C3C3C"/>
                </a:solidFill>
                <a:latin typeface="Open Sans"/>
              </a:rPr>
              <a:t>протолкнуть далеко не в каждое отверстие. Поэтому во время игры необходимо акцентировать на этом внимание: «Так, вот у нас круг – сюда он не подходит, сюда не подходит, а куда же подходит?». Поначалу повернуть фигуру под правильным углом малышу может быть тяжеловато, но это не страшно, это вопрос практики. Главное, не забывайте вовремя увлекательного процесса «проталкивания» все время произносить названия фигур, и ребенок незаметно их все запомнит.</a:t>
            </a:r>
          </a:p>
          <a:p>
            <a:pPr algn="ctr"/>
            <a:r>
              <a:rPr lang="ru-RU" b="1" dirty="0">
                <a:solidFill>
                  <a:srgbClr val="3C3C3C"/>
                </a:solidFill>
                <a:latin typeface="Open Sans"/>
              </a:rPr>
              <a:t>Важно! При выборе </a:t>
            </a:r>
            <a:r>
              <a:rPr lang="ru-RU" b="1" dirty="0" err="1">
                <a:solidFill>
                  <a:srgbClr val="3C3C3C"/>
                </a:solidFill>
                <a:latin typeface="Open Sans"/>
              </a:rPr>
              <a:t>сортера</a:t>
            </a:r>
            <a:r>
              <a:rPr lang="ru-RU" b="1" dirty="0">
                <a:solidFill>
                  <a:srgbClr val="3C3C3C"/>
                </a:solidFill>
                <a:latin typeface="Open Sans"/>
              </a:rPr>
              <a:t> обратите внимание на то, чтобы там были представлены все основные геометрические фигуры, а не только сердечки и полумесяцы.</a:t>
            </a:r>
            <a:endParaRPr lang="ru-RU" b="1" i="0" dirty="0">
              <a:solidFill>
                <a:srgbClr val="3C3C3C"/>
              </a:solidFill>
              <a:effectLst/>
              <a:latin typeface="Open Sans"/>
            </a:endParaRPr>
          </a:p>
        </p:txBody>
      </p:sp>
      <p:pic>
        <p:nvPicPr>
          <p:cNvPr id="5" name="Рисунок 4" descr="IMG_20200325_093515.jpg"/>
          <p:cNvPicPr>
            <a:picLocks noChangeAspect="1"/>
          </p:cNvPicPr>
          <p:nvPr/>
        </p:nvPicPr>
        <p:blipFill>
          <a:blip r:embed="rId3" cstate="print"/>
          <a:srcRect l="9302" b="19186"/>
          <a:stretch>
            <a:fillRect/>
          </a:stretch>
        </p:blipFill>
        <p:spPr>
          <a:xfrm>
            <a:off x="0" y="3548038"/>
            <a:ext cx="2786082" cy="3309962"/>
          </a:xfrm>
          <a:prstGeom prst="rect">
            <a:avLst/>
          </a:prstGeom>
          <a:ln>
            <a:noFill/>
          </a:ln>
          <a:effectLst>
            <a:softEdge rad="112500"/>
          </a:effectLst>
        </p:spPr>
      </p:pic>
    </p:spTree>
    <p:extLst>
      <p:ext uri="{BB962C8B-B14F-4D97-AF65-F5344CB8AC3E}">
        <p14:creationId xmlns="" xmlns:p14="http://schemas.microsoft.com/office/powerpoint/2010/main" val="2635686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940" y="188640"/>
            <a:ext cx="8291264" cy="606477"/>
          </a:xfrm>
        </p:spPr>
        <p:txBody>
          <a:bodyPr>
            <a:normAutofit fontScale="90000"/>
          </a:bodyPr>
          <a:lstStyle/>
          <a:p>
            <a:pPr algn="ctr"/>
            <a:r>
              <a:rPr lang="ru-RU" b="1" dirty="0">
                <a:solidFill>
                  <a:srgbClr val="2185A1"/>
                </a:solidFill>
                <a:latin typeface="Open Sans"/>
              </a:rPr>
              <a:t> </a:t>
            </a:r>
            <a:r>
              <a:rPr lang="ru-RU" sz="2400" b="1" dirty="0">
                <a:solidFill>
                  <a:srgbClr val="2185A1"/>
                </a:solidFill>
                <a:latin typeface="Times New Roman" panose="02020603050405020304" pitchFamily="18" charset="0"/>
                <a:cs typeface="Times New Roman" panose="02020603050405020304" pitchFamily="18" charset="0"/>
              </a:rPr>
              <a:t>Играем с рамкой-вкладышем</a:t>
            </a:r>
            <a:r>
              <a:rPr lang="ru-RU" sz="2400" dirty="0">
                <a:solidFill>
                  <a:srgbClr val="2185A1"/>
                </a:solidFill>
                <a:latin typeface="Times New Roman" panose="02020603050405020304" pitchFamily="18" charset="0"/>
                <a:cs typeface="Times New Roman" panose="02020603050405020304" pitchFamily="18" charset="0"/>
              </a:rPr>
              <a:t/>
            </a:r>
            <a:br>
              <a:rPr lang="ru-RU" sz="2400" dirty="0">
                <a:solidFill>
                  <a:srgbClr val="2185A1"/>
                </a:solidFill>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quarter" idx="1"/>
          </p:nvPr>
        </p:nvPicPr>
        <p:blipFill>
          <a:blip r:embed="rId2" cstate="screen">
            <a:extLst>
              <a:ext uri="{28A0092B-C50C-407E-A947-70E740481C1C}">
                <a14:useLocalDpi xmlns="" xmlns:a14="http://schemas.microsoft.com/office/drawing/2010/main"/>
              </a:ext>
            </a:extLst>
          </a:blip>
          <a:srcRect/>
          <a:stretch>
            <a:fillRect/>
          </a:stretch>
        </p:blipFill>
        <p:spPr bwMode="auto">
          <a:xfrm rot="20829905">
            <a:off x="182860" y="849810"/>
            <a:ext cx="3376929" cy="20261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Прямоугольник 2"/>
          <p:cNvSpPr/>
          <p:nvPr/>
        </p:nvSpPr>
        <p:spPr>
          <a:xfrm>
            <a:off x="3613975" y="476672"/>
            <a:ext cx="5238328" cy="2062103"/>
          </a:xfrm>
          <a:prstGeom prst="rect">
            <a:avLst/>
          </a:prstGeom>
        </p:spPr>
        <p:txBody>
          <a:bodyPr wrap="square">
            <a:spAutoFit/>
          </a:bodyPr>
          <a:lstStyle/>
          <a:p>
            <a:r>
              <a:rPr lang="ru-RU" sz="1600" dirty="0">
                <a:solidFill>
                  <a:srgbClr val="4A3203"/>
                </a:solidFill>
                <a:latin typeface="Times New Roman" panose="02020603050405020304" pitchFamily="18" charset="0"/>
                <a:cs typeface="Times New Roman" panose="02020603050405020304" pitchFamily="18" charset="0"/>
              </a:rPr>
              <a:t>Уметь выполнять действия с геометрическими фигурами (круг, квадрат, треугольник), вкладывать фигуры, развивать память, мышление внимание.</a:t>
            </a:r>
            <a:r>
              <a:rPr lang="ru-RU" sz="1600" dirty="0">
                <a:latin typeface="Times New Roman" panose="02020603050405020304" pitchFamily="18" charset="0"/>
                <a:cs typeface="Times New Roman" panose="02020603050405020304" pitchFamily="18" charset="0"/>
              </a:rPr>
              <a:t/>
            </a:r>
            <a:br>
              <a:rPr lang="ru-RU" sz="1600" dirty="0">
                <a:latin typeface="Times New Roman" panose="02020603050405020304" pitchFamily="18" charset="0"/>
                <a:cs typeface="Times New Roman" panose="02020603050405020304" pitchFamily="18" charset="0"/>
              </a:rPr>
            </a:br>
            <a:r>
              <a:rPr lang="ru-RU" sz="1600" dirty="0" smtClean="0">
                <a:solidFill>
                  <a:srgbClr val="4A3203"/>
                </a:solidFill>
                <a:latin typeface="Times New Roman" panose="02020603050405020304" pitchFamily="18" charset="0"/>
                <a:cs typeface="Times New Roman" panose="02020603050405020304" pitchFamily="18" charset="0"/>
              </a:rPr>
              <a:t>Игра </a:t>
            </a:r>
            <a:r>
              <a:rPr lang="ru-RU" sz="1600" dirty="0">
                <a:solidFill>
                  <a:srgbClr val="4A3203"/>
                </a:solidFill>
                <a:latin typeface="Times New Roman" panose="02020603050405020304" pitchFamily="18" charset="0"/>
                <a:cs typeface="Times New Roman" panose="02020603050405020304" pitchFamily="18" charset="0"/>
              </a:rPr>
              <a:t>проводится с подгруппой детей в 4-5 чел. Воспитатель сначала показывает геометрические фигуры, называет их и показывает детям, как надо их вставлять в трафареты. Во время игры постоянно закреплять название фигур - круг, квадрат, треугольник.</a:t>
            </a:r>
            <a:endParaRPr lang="ru-RU" sz="1600" dirty="0">
              <a:latin typeface="Times New Roman" panose="02020603050405020304" pitchFamily="18" charset="0"/>
              <a:cs typeface="Times New Roman" panose="02020603050405020304" pitchFamily="18" charset="0"/>
            </a:endParaRPr>
          </a:p>
        </p:txBody>
      </p:sp>
      <p:pic>
        <p:nvPicPr>
          <p:cNvPr id="7" name="Рисунок 6" descr="IMG_20200325_093546.jpg"/>
          <p:cNvPicPr>
            <a:picLocks noChangeAspect="1"/>
          </p:cNvPicPr>
          <p:nvPr/>
        </p:nvPicPr>
        <p:blipFill>
          <a:blip r:embed="rId3" cstate="print"/>
          <a:srcRect l="23611" b="36458"/>
          <a:stretch>
            <a:fillRect/>
          </a:stretch>
        </p:blipFill>
        <p:spPr>
          <a:xfrm>
            <a:off x="642910" y="3214686"/>
            <a:ext cx="2571768" cy="2852322"/>
          </a:xfrm>
          <a:prstGeom prst="rect">
            <a:avLst/>
          </a:prstGeom>
          <a:ln>
            <a:noFill/>
          </a:ln>
          <a:effectLst>
            <a:softEdge rad="112500"/>
          </a:effectLst>
        </p:spPr>
      </p:pic>
      <p:pic>
        <p:nvPicPr>
          <p:cNvPr id="8" name="Рисунок 7" descr="IMG_20200325_093534.jpg"/>
          <p:cNvPicPr>
            <a:picLocks noChangeAspect="1"/>
          </p:cNvPicPr>
          <p:nvPr/>
        </p:nvPicPr>
        <p:blipFill>
          <a:blip r:embed="rId4" cstate="print"/>
          <a:srcRect l="23611" b="29167"/>
          <a:stretch>
            <a:fillRect/>
          </a:stretch>
        </p:blipFill>
        <p:spPr>
          <a:xfrm>
            <a:off x="4000496" y="2441834"/>
            <a:ext cx="3571900" cy="4416166"/>
          </a:xfrm>
          <a:prstGeom prst="rect">
            <a:avLst/>
          </a:prstGeom>
          <a:ln>
            <a:noFill/>
          </a:ln>
          <a:effectLst>
            <a:softEdge rad="112500"/>
          </a:effectLst>
        </p:spPr>
      </p:pic>
    </p:spTree>
    <p:extLst>
      <p:ext uri="{BB962C8B-B14F-4D97-AF65-F5344CB8AC3E}">
        <p14:creationId xmlns="" xmlns:p14="http://schemas.microsoft.com/office/powerpoint/2010/main" val="405282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176" y="25121"/>
            <a:ext cx="7467600" cy="1143000"/>
          </a:xfrm>
        </p:spPr>
        <p:txBody>
          <a:bodyPr>
            <a:normAutofit/>
          </a:bodyPr>
          <a:lstStyle/>
          <a:p>
            <a:pPr algn="ctr"/>
            <a:r>
              <a:rPr lang="ru-RU" b="1" dirty="0">
                <a:solidFill>
                  <a:srgbClr val="2185A1"/>
                </a:solidFill>
                <a:latin typeface="Times New Roman" panose="02020603050405020304" pitchFamily="18" charset="0"/>
                <a:cs typeface="Times New Roman" panose="02020603050405020304" pitchFamily="18" charset="0"/>
              </a:rPr>
              <a:t>Находим сходные по форме </a:t>
            </a:r>
            <a:r>
              <a:rPr lang="ru-RU" b="1" dirty="0" smtClean="0">
                <a:solidFill>
                  <a:srgbClr val="2185A1"/>
                </a:solidFill>
                <a:latin typeface="Times New Roman" panose="02020603050405020304" pitchFamily="18" charset="0"/>
                <a:cs typeface="Times New Roman" panose="02020603050405020304" pitchFamily="18" charset="0"/>
              </a:rPr>
              <a:t>предметы</a:t>
            </a:r>
            <a:r>
              <a:rPr lang="ru-RU" dirty="0">
                <a:solidFill>
                  <a:srgbClr val="2185A1"/>
                </a:solidFill>
                <a:latin typeface="Times New Roman" panose="02020603050405020304" pitchFamily="18" charset="0"/>
                <a:cs typeface="Times New Roman" panose="02020603050405020304" pitchFamily="18" charset="0"/>
              </a:rPr>
              <a:t/>
            </a:r>
            <a:br>
              <a:rPr lang="ru-RU" dirty="0">
                <a:solidFill>
                  <a:srgbClr val="2185A1"/>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a:t>
            </a:r>
            <a:r>
              <a:rPr lang="ru-RU" b="1" u="sng" dirty="0">
                <a:solidFill>
                  <a:srgbClr val="002060"/>
                </a:solidFill>
                <a:latin typeface="Times New Roman" panose="02020603050405020304" pitchFamily="18" charset="0"/>
                <a:cs typeface="Times New Roman" panose="02020603050405020304" pitchFamily="18" charset="0"/>
              </a:rPr>
              <a:t>Найди похожую фигуру</a:t>
            </a:r>
            <a:r>
              <a:rPr lang="ru-RU" dirty="0">
                <a:solidFill>
                  <a:srgbClr val="3C3C3C"/>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
          </p:nvPr>
        </p:nvSpPr>
        <p:spPr>
          <a:xfrm>
            <a:off x="179512" y="1340768"/>
            <a:ext cx="5554960" cy="2980928"/>
          </a:xfrm>
        </p:spPr>
        <p:txBody>
          <a:bodyPr>
            <a:normAutofit fontScale="92500" lnSpcReduction="20000"/>
          </a:bodyPr>
          <a:lstStyle/>
          <a:p>
            <a:r>
              <a:rPr lang="ru-RU" dirty="0">
                <a:solidFill>
                  <a:srgbClr val="3C3C3C"/>
                </a:solidFill>
                <a:latin typeface="Times New Roman" panose="02020603050405020304" pitchFamily="18" charset="0"/>
                <a:cs typeface="Times New Roman" panose="02020603050405020304" pitchFamily="18" charset="0"/>
              </a:rPr>
              <a:t>Для малышей </a:t>
            </a:r>
            <a:r>
              <a:rPr lang="ru-RU" dirty="0" smtClean="0">
                <a:solidFill>
                  <a:srgbClr val="3C3C3C"/>
                </a:solidFill>
                <a:latin typeface="Times New Roman" panose="02020603050405020304" pitchFamily="18" charset="0"/>
                <a:cs typeface="Times New Roman" panose="02020603050405020304" pitchFamily="18" charset="0"/>
              </a:rPr>
              <a:t>очень </a:t>
            </a:r>
            <a:r>
              <a:rPr lang="ru-RU" dirty="0">
                <a:solidFill>
                  <a:srgbClr val="3C3C3C"/>
                </a:solidFill>
                <a:latin typeface="Times New Roman" panose="02020603050405020304" pitchFamily="18" charset="0"/>
                <a:cs typeface="Times New Roman" panose="02020603050405020304" pitchFamily="18" charset="0"/>
              </a:rPr>
              <a:t>полезно проводить аналогии между геометрическими фигурами и окружающими предметами. Во время чтения и игр, на прогулке обращайте внимание малыша на то, что тарелка – это круг, окно – прямоугольник, а песочница – квадрат и т.д. Таким образом, вы будете способствовать развитию пространственного и ассоциативного мышления ребенка.</a:t>
            </a:r>
            <a:endParaRPr lang="ru-RU" dirty="0">
              <a:latin typeface="Times New Roman" panose="02020603050405020304" pitchFamily="18" charset="0"/>
              <a:cs typeface="Times New Roman" panose="02020603050405020304" pitchFamily="18" charset="0"/>
            </a:endParaRPr>
          </a:p>
        </p:txBody>
      </p:sp>
      <p:pic>
        <p:nvPicPr>
          <p:cNvPr id="5122" name="Picture 2" descr="Ð Ð°Ð·Ð²Ð¸Ð²Ð°ÑÑÐ°Ñ Ð¸Ð³ÑÐ° &quot;ÐÐ°Ð¹Ð´Ð¸ Ð¿Ð¾ÑÐ¾Ð¶ÑÑ ÑÐ¸Ð³ÑÑÑ&quot;"/>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499992" y="4077072"/>
            <a:ext cx="3611153" cy="24074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2128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195</TotalTime>
  <Words>397</Words>
  <Application>Microsoft Office PowerPoint</Application>
  <PresentationFormat>Экран (4:3)</PresentationFormat>
  <Paragraphs>27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Муниципальное бюджетное дошкольное образовательное учреждение «Детский сад № 50 «Дюймовочка» </vt:lpstr>
      <vt:lpstr>Обучение самых маленьких детей является наиболее важным периодом  в жизни каждого человека</vt:lpstr>
      <vt:lpstr> Набор  геометрических фигур</vt:lpstr>
      <vt:lpstr>Играем в геометрическое лото</vt:lpstr>
      <vt:lpstr>Блоки Дьенеша. </vt:lpstr>
      <vt:lpstr>Слайд 6</vt:lpstr>
      <vt:lpstr> Играем с сортером   Сортер – полезная развивающая игрушка для детей в 1 год </vt:lpstr>
      <vt:lpstr> Играем с рамкой-вкладышем </vt:lpstr>
      <vt:lpstr>Находим сходные по форме предметы «Найди похожую фигуру»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автономное дошкольное образовательное учреждение «Детский сад № 26»</dc:title>
  <dc:creator>home</dc:creator>
  <cp:lastModifiedBy>admin</cp:lastModifiedBy>
  <cp:revision>23</cp:revision>
  <dcterms:created xsi:type="dcterms:W3CDTF">2018-10-03T10:09:10Z</dcterms:created>
  <dcterms:modified xsi:type="dcterms:W3CDTF">2020-03-25T07:14:46Z</dcterms:modified>
</cp:coreProperties>
</file>