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70" r:id="rId9"/>
    <p:sldId id="271" r:id="rId10"/>
    <p:sldId id="272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3178"/>
    <a:srgbClr val="302E80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7FFCC-7798-4764-AA1A-A42A76F37449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33F97-2202-4EAD-91F8-BCC00C58A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1880F-8123-4722-9FAD-60A26DD09A60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6F07D-D71B-4096-A9F7-865F3CB9F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034A-7CDD-456E-A98A-6A9D8446441B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E0980-2EEF-4F8B-8DA6-75E7C62B9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A38E-EEDC-4093-B720-36A0B8EB48D5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4E9F7-7EB0-4D37-B0B2-B1011DDF1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C9F2B-A99D-4CA9-9CE7-C5657648CA7B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CD92-DD1A-4EDA-965E-6C4853ECE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ED95F-57DC-45D9-9DB5-0742266A2AA6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2A0D5-D7C5-466A-A679-8C5F16520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71C6-151B-4408-BD18-033B48DD3223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C5686-E742-4575-A9F3-F01AC06AC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745C1-D315-4D1A-896A-E2F0D93C9129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D9CE4-9C0A-4C85-9DBE-570D5F675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3372A-9DA5-4732-9271-A6C86FCC98D9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E8BEB-FF5D-4F52-ACDB-4C4D50FCA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53F16-BB10-496A-9A5E-757B05B3E285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0F407-84A8-4B21-AEE2-9BD9EDE0E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EB184-559B-4005-914F-68C00A41A2D0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9C39B-792F-46E1-8B14-BA44F7122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8169C8-2487-4F52-9513-2F219C51753B}" type="datetimeFigureOut">
              <a:rPr lang="ru-RU"/>
              <a:pPr>
                <a:defRPr/>
              </a:pPr>
              <a:t>13.05.2022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59D790-4921-40EE-8BAE-9221EED47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990600" y="1450975"/>
            <a:ext cx="7389813" cy="3303588"/>
          </a:xfrm>
          <a:prstGeom prst="ellipse">
            <a:avLst/>
          </a:prstGeom>
          <a:solidFill>
            <a:srgbClr val="FAFAFA">
              <a:alpha val="37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302E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МБДОУ «Детский сад № 50 «Дюймовочка» по реализации парциальной программы рекреационного туризма для детей старшего дошкольного возраста «Веселый рюкзачок»</a:t>
            </a:r>
            <a:endParaRPr lang="ru-RU" sz="2800" b="1" i="1" dirty="0">
              <a:solidFill>
                <a:srgbClr val="302E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800" b="1" i="1" dirty="0">
              <a:solidFill>
                <a:srgbClr val="302E80"/>
              </a:solidFill>
              <a:cs typeface="Arial" charset="0"/>
            </a:endParaRPr>
          </a:p>
        </p:txBody>
      </p:sp>
      <p:sp>
        <p:nvSpPr>
          <p:cNvPr id="133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" y="295275"/>
            <a:ext cx="8172450" cy="48577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ru-RU" sz="1400" b="1">
                <a:solidFill>
                  <a:srgbClr val="302E80"/>
                </a:solidFill>
                <a:latin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eaLnBrk="1" hangingPunct="1">
              <a:lnSpc>
                <a:spcPct val="70000"/>
              </a:lnSpc>
            </a:pPr>
            <a:r>
              <a:rPr lang="ru-RU" sz="1400" b="1">
                <a:solidFill>
                  <a:srgbClr val="302E80"/>
                </a:solidFill>
                <a:latin typeface="Times New Roman" pitchFamily="18" charset="0"/>
              </a:rPr>
              <a:t>«Детский сад № 50 «Дюймовочка»</a:t>
            </a:r>
          </a:p>
        </p:txBody>
      </p:sp>
      <p:sp>
        <p:nvSpPr>
          <p:cNvPr id="6" name="Овал 5"/>
          <p:cNvSpPr/>
          <p:nvPr/>
        </p:nvSpPr>
        <p:spPr>
          <a:xfrm>
            <a:off x="1271588" y="1147763"/>
            <a:ext cx="6630987" cy="524351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8E429-46D7-440A-A8A8-D68D5D55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6732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УМК для детей 5 – 6 лет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12870-B05E-4341-B23A-665843AE1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338470"/>
            <a:ext cx="8131037" cy="483849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 «Здоровье в рюкзачке» темы: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и мое здоровье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Охраняй здоровье в походе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Скорая помощь юному путешественнику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мудрость на здоровье нам дана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 «Веселый рюкзачок занимается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физкультурой» темы: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Готовимся к дальним дорогам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веселого рюкзачка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Занимательная физкультура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 в путь- дорогу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98088-318D-4655-83C5-6C22D89A4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29" y="1232452"/>
            <a:ext cx="3267823" cy="529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/>
          </p:cNvSpPr>
          <p:nvPr>
            <p:ph type="body" idx="1"/>
          </p:nvPr>
        </p:nvSpPr>
        <p:spPr>
          <a:xfrm>
            <a:off x="628650" y="345040"/>
            <a:ext cx="7886700" cy="5845175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Задачи воспитания и обучения реализуются в основной части и части, формируемой участниками образовательных отношений </a:t>
            </a:r>
            <a:r>
              <a:rPr lang="ru-RU" sz="2400" i="1" dirty="0">
                <a:solidFill>
                  <a:srgbClr val="302E80"/>
                </a:solidFill>
                <a:latin typeface="Times New Roman" pitchFamily="18" charset="0"/>
              </a:rPr>
              <a:t>основной образовательной программы дошкольного образования МБДОУ «Детский сад № 50 «Дюймовочка».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Часть, формируемая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участниками образовательных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отношений представлена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парциальной программой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рекреационного туризма для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детей старшего дошкольного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>
                <a:solidFill>
                  <a:srgbClr val="302E80"/>
                </a:solidFill>
                <a:latin typeface="Times New Roman" pitchFamily="18" charset="0"/>
              </a:rPr>
              <a:t> возраста «ВЕСЕЛЫЙ РЮКЗАЧОК»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i="1" dirty="0">
                <a:solidFill>
                  <a:srgbClr val="302E80"/>
                </a:solidFill>
                <a:latin typeface="Times New Roman" pitchFamily="18" charset="0"/>
              </a:rPr>
              <a:t>А.А. </a:t>
            </a:r>
            <a:r>
              <a:rPr lang="ru-RU" sz="2400" i="1" dirty="0" err="1">
                <a:solidFill>
                  <a:srgbClr val="302E80"/>
                </a:solidFill>
                <a:latin typeface="Times New Roman" pitchFamily="18" charset="0"/>
              </a:rPr>
              <a:t>Чеменева</a:t>
            </a:r>
            <a:r>
              <a:rPr lang="ru-RU" sz="2400" i="1" dirty="0">
                <a:solidFill>
                  <a:srgbClr val="302E80"/>
                </a:solidFill>
                <a:latin typeface="Times New Roman" pitchFamily="18" charset="0"/>
              </a:rPr>
              <a:t>, А.Ф. Мельникова,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i="1" dirty="0">
                <a:solidFill>
                  <a:srgbClr val="302E80"/>
                </a:solidFill>
                <a:latin typeface="Times New Roman" pitchFamily="18" charset="0"/>
              </a:rPr>
              <a:t>В.С. Волкова   (реализуется с 5-7 лет).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i="1" dirty="0">
                <a:solidFill>
                  <a:srgbClr val="302E80"/>
                </a:solidFill>
                <a:latin typeface="Times New Roman" pitchFamily="18" charset="0"/>
              </a:rPr>
              <a:t>ООО «Русское слово – учебник», 2017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i="1" dirty="0" err="1">
                <a:solidFill>
                  <a:srgbClr val="302E80"/>
                </a:solidFill>
                <a:latin typeface="Times New Roman" pitchFamily="18" charset="0"/>
              </a:rPr>
              <a:t>Учебно</a:t>
            </a:r>
            <a:r>
              <a:rPr lang="ru-RU" sz="2400" i="1" dirty="0">
                <a:solidFill>
                  <a:srgbClr val="302E80"/>
                </a:solidFill>
                <a:latin typeface="Times New Roman" pitchFamily="18" charset="0"/>
              </a:rPr>
              <a:t> – методическое издание ФГОС ДО.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ru-RU" sz="1800" dirty="0">
              <a:solidFill>
                <a:srgbClr val="302E80"/>
              </a:solidFill>
              <a:latin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726A3E-2F94-4619-921A-461CB0868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04" y="1643270"/>
            <a:ext cx="2747670" cy="41494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400">
                <a:solidFill>
                  <a:srgbClr val="B33178"/>
                </a:solidFill>
                <a:latin typeface="Times New Roman" pitchFamily="18" charset="0"/>
              </a:rPr>
              <a:t>Парциальная программа рекреационного туризма для детей старшего дошкольного возраста «ВЕСЕЛЫЙ РЮКЗАЧОК»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628650" y="1581150"/>
            <a:ext cx="7886700" cy="45958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>
                <a:solidFill>
                  <a:srgbClr val="302E80"/>
                </a:solidFill>
                <a:latin typeface="Times New Roman" pitchFamily="18" charset="0"/>
              </a:rPr>
              <a:t>ЦЕЛИ ПРОГРАММЫ:</a:t>
            </a:r>
          </a:p>
          <a:p>
            <a:pPr marL="0" indent="0" eaLnBrk="1" hangingPunct="1"/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целостное развитие личности ребенка средствами рекреационного эколого-оздоровительного туризма</a:t>
            </a:r>
          </a:p>
          <a:p>
            <a:pPr marL="0" indent="0" eaLnBrk="1" hangingPunct="1"/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создание мотивации у ребенка к самостоятельной двигательной и эколого-познавательной деятельности;</a:t>
            </a:r>
          </a:p>
          <a:p>
            <a:pPr marL="0" indent="0" eaLnBrk="1" hangingPunct="1"/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содействие принятию детьми ценностей природы, здоровья, физической культуры</a:t>
            </a:r>
          </a:p>
        </p:txBody>
      </p:sp>
      <p:pic>
        <p:nvPicPr>
          <p:cNvPr id="29699" name="Picture 4" descr="100_4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07" y="4016803"/>
            <a:ext cx="2425154" cy="2401563"/>
          </a:xfrm>
          <a:prstGeom prst="ellipse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412" name="Рисунок 6" descr="IMG_25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8404">
            <a:off x="2960688" y="3911600"/>
            <a:ext cx="302895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5" descr="_DSC07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9987" y="3919180"/>
            <a:ext cx="2488608" cy="237336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638175" y="1"/>
            <a:ext cx="7886700" cy="1060174"/>
          </a:xfrm>
        </p:spPr>
        <p:txBody>
          <a:bodyPr/>
          <a:lstStyle/>
          <a:p>
            <a:pPr algn="ctr" eaLnBrk="1" hangingPunct="1"/>
            <a:r>
              <a:rPr lang="ru-RU" sz="2400" b="1" dirty="0">
                <a:solidFill>
                  <a:srgbClr val="302E80"/>
                </a:solidFill>
                <a:latin typeface="Times New Roman" pitchFamily="18" charset="0"/>
              </a:rPr>
              <a:t>ОБЩИЕ ЗАДАЧИ ПРОГРАММЫ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430971" y="728870"/>
            <a:ext cx="8074854" cy="563065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dirty="0">
                <a:solidFill>
                  <a:srgbClr val="B33178"/>
                </a:solidFill>
                <a:latin typeface="Times New Roman" pitchFamily="18" charset="0"/>
              </a:rPr>
              <a:t>оздоровительные: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создавать условия для укрепления здоровья детей, закаливания организма, активного отдыха;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 расширять адаптационные и функциональные возможности детей.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dirty="0">
                <a:solidFill>
                  <a:srgbClr val="B33178"/>
                </a:solidFill>
                <a:latin typeface="Times New Roman" pitchFamily="18" charset="0"/>
              </a:rPr>
              <a:t>образовательные: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способствовать формированию первичных представлений о малой родине и Отечестве, представлений о социокультурных ценностях нашего народа, устойчивого интереса к природе родного края, к окружающему миру;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содействовать освоению знаний в области физической культуры, туризма, краеведения, необходимых для успешной социализации  ребенка;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 развивать двигательные способности, психические познавательные процессы;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 содействовать физическому развитию детей, овладению ими доступными приемами туристической техники, освоению правил ориентирования на местности;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 воспитывать ценностное отношение к миру природы, историко-культурному наследию, потребность в здоровом образе жизни;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формировать позитивное отношение к окружающему миру;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способствовать установлению межличностных, в частности,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дружеских отношений, формировать готовность ребенка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sz="1600" dirty="0">
                <a:solidFill>
                  <a:srgbClr val="302E80"/>
                </a:solidFill>
                <a:latin typeface="Times New Roman" pitchFamily="18" charset="0"/>
              </a:rPr>
              <a:t> к совместной деятельности со сверстниками.</a:t>
            </a:r>
          </a:p>
          <a:p>
            <a:pPr eaLnBrk="1" hangingPunct="1">
              <a:lnSpc>
                <a:spcPct val="80000"/>
              </a:lnSpc>
            </a:pPr>
            <a:endParaRPr lang="ru-RU" sz="1600" dirty="0">
              <a:solidFill>
                <a:srgbClr val="302E8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endParaRPr lang="ru-RU" sz="1600" dirty="0">
              <a:latin typeface="Times New Roman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D80D4E-72F2-47C2-9C39-9F234BE66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367" y="4364905"/>
            <a:ext cx="3042616" cy="19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628650" y="131763"/>
            <a:ext cx="7886700" cy="1325562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</a:pPr>
            <a:r>
              <a:rPr lang="ru-RU"/>
              <a:t> </a:t>
            </a:r>
            <a:r>
              <a:rPr lang="ru-RU" sz="2400" b="1">
                <a:solidFill>
                  <a:srgbClr val="B33178"/>
                </a:solidFill>
                <a:latin typeface="Times New Roman" pitchFamily="18" charset="0"/>
              </a:rPr>
              <a:t>Структура программы представлена двумя модулями:</a:t>
            </a:r>
            <a:r>
              <a:rPr lang="ru-RU"/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type="body" idx="1"/>
          </p:nvPr>
        </p:nvSpPr>
        <p:spPr>
          <a:xfrm>
            <a:off x="587375" y="2516188"/>
            <a:ext cx="7886700" cy="3630612"/>
          </a:xfrm>
        </p:spPr>
        <p:txBody>
          <a:bodyPr rtlCol="0">
            <a:normAutofit/>
          </a:bodyPr>
          <a:lstStyle/>
          <a:p>
            <a:pPr marL="0" indent="0" defTabSz="914400"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defTabSz="914400" eaLnBrk="1" hangingPunct="1">
              <a:buFont typeface="Arial" charset="0"/>
              <a:buNone/>
              <a:defRPr/>
            </a:pPr>
            <a:r>
              <a:rPr lang="ru-RU" b="1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Задачи: </a:t>
            </a:r>
          </a:p>
          <a:p>
            <a:pPr marL="0" indent="0" algn="ctr" defTabSz="914400" eaLnBrk="1" hangingPunct="1">
              <a:defRPr/>
            </a:pPr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физического воспитания и оздоровления</a:t>
            </a:r>
          </a:p>
          <a:p>
            <a:pPr marL="0" indent="0" algn="ctr" defTabSz="914400" eaLnBrk="1" hangingPunct="1">
              <a:defRPr/>
            </a:pPr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коммуникативные </a:t>
            </a:r>
          </a:p>
          <a:p>
            <a:pPr marL="0" indent="0" algn="ctr" defTabSz="914400" eaLnBrk="1" hangingPunct="1">
              <a:defRPr/>
            </a:pPr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познавательные </a:t>
            </a:r>
          </a:p>
          <a:p>
            <a:pPr marL="0" indent="0" algn="ctr" defTabSz="914400" eaLnBrk="1" hangingPunct="1">
              <a:defRPr/>
            </a:pPr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туристические </a:t>
            </a:r>
          </a:p>
          <a:p>
            <a:pPr marL="0" indent="0" algn="ctr" defTabSz="914400" eaLnBrk="1" hangingPunct="1">
              <a:defRPr/>
            </a:pPr>
            <a:r>
              <a:rPr lang="ru-RU">
                <a:solidFill>
                  <a:srgbClr val="302E80"/>
                </a:solidFill>
                <a:latin typeface="Times New Roman" pitchFamily="18" charset="0"/>
              </a:rPr>
              <a:t>воспитательные</a:t>
            </a:r>
          </a:p>
        </p:txBody>
      </p:sp>
      <p:sp>
        <p:nvSpPr>
          <p:cNvPr id="19459" name="Объект 2"/>
          <p:cNvSpPr>
            <a:spLocks/>
          </p:cNvSpPr>
          <p:nvPr/>
        </p:nvSpPr>
        <p:spPr bwMode="auto">
          <a:xfrm>
            <a:off x="4384675" y="1238250"/>
            <a:ext cx="398145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rgbClr val="302E8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rgbClr val="302E8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rgbClr val="302E80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>
                <a:solidFill>
                  <a:srgbClr val="302E80"/>
                </a:solidFill>
              </a:rPr>
              <a:t>«Юные путешественники» </a:t>
            </a:r>
          </a:p>
          <a:p>
            <a:pPr algn="ctr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>
                <a:solidFill>
                  <a:srgbClr val="302E80"/>
                </a:solidFill>
              </a:rPr>
              <a:t>(на возраст</a:t>
            </a:r>
            <a:r>
              <a:rPr lang="ru-RU" b="1">
                <a:solidFill>
                  <a:srgbClr val="002060"/>
                </a:solidFill>
              </a:rPr>
              <a:t> </a:t>
            </a:r>
            <a:r>
              <a:rPr lang="ru-RU" b="1">
                <a:solidFill>
                  <a:srgbClr val="302E80"/>
                </a:solidFill>
              </a:rPr>
              <a:t>6–7 лет) </a:t>
            </a:r>
          </a:p>
        </p:txBody>
      </p:sp>
      <p:sp>
        <p:nvSpPr>
          <p:cNvPr id="19460" name="Объект 2"/>
          <p:cNvSpPr>
            <a:spLocks/>
          </p:cNvSpPr>
          <p:nvPr/>
        </p:nvSpPr>
        <p:spPr bwMode="auto">
          <a:xfrm>
            <a:off x="536575" y="1250950"/>
            <a:ext cx="398145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rgbClr val="302E8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rgbClr val="302E8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ru-RU" sz="2400" b="1">
              <a:solidFill>
                <a:srgbClr val="302E80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>
                <a:solidFill>
                  <a:srgbClr val="302E80"/>
                </a:solidFill>
              </a:rPr>
              <a:t>«Первые тропинки» </a:t>
            </a:r>
          </a:p>
          <a:p>
            <a:pPr algn="ctr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>
                <a:solidFill>
                  <a:srgbClr val="302E80"/>
                </a:solidFill>
              </a:rPr>
              <a:t>(на возраст 5- 6 лет</a:t>
            </a:r>
            <a:r>
              <a:rPr lang="ru-RU" b="1">
                <a:solidFill>
                  <a:srgbClr val="002060"/>
                </a:solidFill>
              </a:rPr>
              <a:t>) </a:t>
            </a:r>
          </a:p>
        </p:txBody>
      </p:sp>
      <p:pic>
        <p:nvPicPr>
          <p:cNvPr id="19461" name="Picture 10" descr="_DSC0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9345">
            <a:off x="5680075" y="4341813"/>
            <a:ext cx="3463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2" descr="DSCF29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72285">
            <a:off x="266700" y="4262438"/>
            <a:ext cx="334803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628650" y="180561"/>
            <a:ext cx="7886700" cy="8001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«Первые тропинки» </a:t>
            </a:r>
            <a:br>
              <a:rPr lang="ru-RU" sz="2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rgbClr val="302E80"/>
                </a:solidFill>
                <a:latin typeface="Times New Roman" pitchFamily="18" charset="0"/>
              </a:rPr>
              <a:t>(на возраст 5–6 лет) </a:t>
            </a:r>
            <a:br>
              <a:rPr lang="ru-RU" sz="2400" b="1" dirty="0">
                <a:solidFill>
                  <a:srgbClr val="302E80"/>
                </a:solidFill>
                <a:latin typeface="Times New Roman" pitchFamily="18" charset="0"/>
              </a:rPr>
            </a:br>
            <a:endParaRPr lang="ru-RU" sz="2400" b="1" dirty="0">
              <a:solidFill>
                <a:srgbClr val="302E80"/>
              </a:solidFill>
              <a:latin typeface="Times New Roman" pitchFamily="18" charset="0"/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291548" y="808383"/>
            <a:ext cx="8223802" cy="536858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700" b="1" dirty="0">
                <a:solidFill>
                  <a:srgbClr val="302E80"/>
                </a:solidFill>
              </a:rPr>
              <a:t>Задачи: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7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физического воспитания и оздоровления: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укрепить здоровье, приучить к закаливанию, обеспечить активный отдых; формировать основы двигательных навыков и умений, развивать двигательные способности (двигательную координацию, выносливость, ловкость),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коммуникативные: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формировать основы компетентного общения, развивать умение адекватно воспринимать специальную информацию в процессе прогулок-походов; дать элементарные необходимые знания о коммуникативной культуре при посещении разных туристических объектов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познавательные: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развивать любознательность, устойчивый интерес к природе родного края, к ближайшему социально-культурному окружению, истории своей семьи, дошкольного учреждения, знакомым улицам; формировать знание о человеке как объекте (части) природы и окружающего мира в целом; развивать умение выделять новые качества и свойства природных объектов, устанавливать черты сходства и различия между ними.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туристические: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дать первые сведения о туризме, как форме познания природы и социума, сформировать начальные понятия о туризме и элементах ориентирования в ближайшем окружении; познакомить с видами туризма (горный, водный, автомобильный), с их основными особенностями; закрепить навыки ориентирования в пространстве, правила поведения в окружающей среде; уточнить имеющиеся экологические знания и представления; дать базовые знания о родном крае – улице, районе, интересных и памятных местах в микрорайоне детского сада; способствовать освоению элементарных правил ориентирования на знакомой местности; формировать основы специальных туристических знаний, ознакомить с правилами  поведения в туристическом походе; научить приёмам составления плана, карты ( на примере детского сада,  своей улицы), вычерчивания маршрута движения;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воспитательные: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воспитывать потребность в здоровом образе жизни,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гуманное отношение к окружающему миру, ценностное отношение к миру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природы и социальному окружению.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>
              <a:solidFill>
                <a:srgbClr val="302E80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1400" dirty="0">
              <a:latin typeface="Times New Roman" pitchFamily="18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A3D0981-6F00-46EE-A5F5-A25273A4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7" y="4898446"/>
            <a:ext cx="2542266" cy="190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619125" y="0"/>
            <a:ext cx="7886700" cy="11396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900" b="1" u="sng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«Юные путешественники» </a:t>
            </a:r>
            <a:br>
              <a:rPr lang="ru-RU" sz="1900" b="1" u="sng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900" b="1" dirty="0">
                <a:solidFill>
                  <a:srgbClr val="302E80"/>
                </a:solidFill>
              </a:rPr>
              <a:t>(на возраст 6–7 лет)</a:t>
            </a:r>
            <a:br>
              <a:rPr lang="ru-RU" sz="1900" dirty="0">
                <a:solidFill>
                  <a:srgbClr val="302E80"/>
                </a:solidFill>
              </a:rPr>
            </a:br>
            <a:endParaRPr lang="ru-RU" sz="1900" dirty="0">
              <a:solidFill>
                <a:srgbClr val="302E80"/>
              </a:solidFill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203200" y="503583"/>
            <a:ext cx="8697913" cy="5440017"/>
          </a:xfrm>
        </p:spPr>
        <p:txBody>
          <a:bodyPr rtlCol="0">
            <a:normAutofit/>
          </a:bodyPr>
          <a:lstStyle/>
          <a:p>
            <a:pPr eaLnBrk="1" hangingPunct="1">
              <a:buClr>
                <a:srgbClr val="A53010"/>
              </a:buClr>
              <a:buFont typeface="Arial" charset="0"/>
              <a:buNone/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Задачи</a:t>
            </a: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</a:p>
          <a:p>
            <a:pPr eaLnBrk="1" hangingPunct="1">
              <a:lnSpc>
                <a:spcPct val="80000"/>
              </a:lnSpc>
              <a:buClr>
                <a:srgbClr val="A53010"/>
              </a:buClr>
              <a:defRPr/>
            </a:pP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физического воспитания и оздоровления: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укрепить здоровье, приучать к закаливанию, обеспечить активный отдых; закреплять и формировать новые двигательные навыки и умения, развивать физические качества (силу, быстроту, двигательную координацию, выносливость, ловкость), формировать умение преодолевать препятствия, творчески используя приобретенный двигательный опыт.</a:t>
            </a:r>
          </a:p>
          <a:p>
            <a:pPr eaLnBrk="1" hangingPunct="1">
              <a:lnSpc>
                <a:spcPct val="80000"/>
              </a:lnSpc>
              <a:buClr>
                <a:srgbClr val="A53010"/>
              </a:buClr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коммуникативные: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формировать основы компетентного общения, развивать умение воспринимать специальную информацию в процессе прогулок-походов; дать элементарные необходимые знания о коммуникативной культуре при посещении разных туристических объектов </a:t>
            </a:r>
          </a:p>
          <a:p>
            <a:pPr eaLnBrk="1" hangingPunct="1">
              <a:lnSpc>
                <a:spcPct val="80000"/>
              </a:lnSpc>
              <a:buClr>
                <a:srgbClr val="A53010"/>
              </a:buClr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познавательные: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развивать любознательность, устойчивый интерес к природе родного края; расширить объем знаний о родном крае – улице, районе, городе, области, социально-культурных и исторических объектах; формировать устойчивый интерес к разным видам туризма, общению с разными людьми, получению новой информации об окружающем мире; обогащать экологические знания и представления, развивать умение их применять в туристических прогулках – походах;</a:t>
            </a:r>
          </a:p>
          <a:p>
            <a:pPr eaLnBrk="1" hangingPunct="1">
              <a:lnSpc>
                <a:spcPct val="80000"/>
              </a:lnSpc>
              <a:buClr>
                <a:srgbClr val="A53010"/>
              </a:buClr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туристические: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закрепить имеющиеся знания о туризме и его основных видах, туристском природопользовании, познакомить с необычными видами туризма; сформировать умение ориентироваться на знакомой и незнакомой местности, пользуясь схемой, планом, элементарными топографическими знаками; научить работать с компасом; закрепить знания о туристической технике, ее конкретные умения и навыки, правила поведения в окружающей среде и в туристическом походе; формировать специальные туристические знания и умения: как готовиться к прогулкам-походам разного назначения и формы организации, как меняется оснащение и снаряжение юного туриста в зависимости от цели и содержания прогулки-похода; сформировать системные знания о правилах безопасного поведения в природе, на улицах города, в общественных местах; обобщить и систематизировать знания детей о культуре поведения, формировать умение их соблюдать; обучать правилам оказания первой помощи. </a:t>
            </a:r>
          </a:p>
          <a:p>
            <a:pPr eaLnBrk="1" hangingPunct="1">
              <a:lnSpc>
                <a:spcPct val="80000"/>
              </a:lnSpc>
              <a:buClr>
                <a:srgbClr val="A53010"/>
              </a:buClr>
              <a:defRPr/>
            </a:pPr>
            <a:r>
              <a:rPr lang="ru-RU" sz="1400" b="1" dirty="0">
                <a:solidFill>
                  <a:srgbClr val="302E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B3317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воспитательные:</a:t>
            </a:r>
            <a:r>
              <a:rPr lang="ru-RU" sz="1400" dirty="0">
                <a:solidFill>
                  <a:srgbClr val="302E80"/>
                </a:solidFill>
                <a:latin typeface="Times New Roman" pitchFamily="18" charset="0"/>
              </a:rPr>
              <a:t> воспитывать потребность в здоровом образе жизни, гуманное отношение к окружающему миру; воспитывать основы ценностного отношения к миру природы и социальному окружению; воспитывать гражданственность, формировать позитивную социальную позицию; воспитывать уважение к истории и культуре родного края, национальным и культурным традициям, развивать основы эстетической культуры.</a:t>
            </a:r>
          </a:p>
          <a:p>
            <a:pPr eaLnBrk="1" hangingPunct="1">
              <a:buClr>
                <a:srgbClr val="A53010"/>
              </a:buClr>
              <a:defRPr/>
            </a:pPr>
            <a:endParaRPr lang="ru-RU" sz="1400" dirty="0">
              <a:solidFill>
                <a:srgbClr val="302E80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1400" dirty="0">
              <a:solidFill>
                <a:srgbClr val="302E80"/>
              </a:solidFill>
              <a:latin typeface="Times New Roman" pitchFamily="18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8965908-4B38-4D44-814B-16260CF3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72" y="5682257"/>
            <a:ext cx="1567206" cy="11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911CCFD-AEB6-48EE-86DD-22A0103F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5995" y="5682257"/>
            <a:ext cx="1512009" cy="1134333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5DA7A811-1539-441A-8AA3-AA645F80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97" y="5718312"/>
            <a:ext cx="1677998" cy="111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F6B2C7-F484-4F5F-81E5-815ECED34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3339"/>
            <a:ext cx="7886700" cy="563362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Коллективом дошкольного учреждения разработаны сценарии образовательной деятельности по дошкольному рекреационному туризму 5-6 лет (УМК)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завершения находятся сценарии образовательной деятельности для детей 6-7 лет (УМК)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EABE8-D8D2-4D95-9DA4-346E1A790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71" y="1536866"/>
            <a:ext cx="2466841" cy="3646570"/>
          </a:xfrm>
          <a:prstGeom prst="rect">
            <a:avLst/>
          </a:prstGeom>
        </p:spPr>
      </p:pic>
      <p:pic>
        <p:nvPicPr>
          <p:cNvPr id="6" name="Рисунок 4" descr="DSCN1583.JPG">
            <a:extLst>
              <a:ext uri="{FF2B5EF4-FFF2-40B4-BE49-F238E27FC236}">
                <a16:creationId xmlns:a16="http://schemas.microsoft.com/office/drawing/2014/main" id="{9F257786-8691-4D9C-9839-A344D18CE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885">
            <a:off x="419458" y="2179429"/>
            <a:ext cx="2747812" cy="206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F91F65-4F93-483E-8434-837A84FE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970">
            <a:off x="6433062" y="2049669"/>
            <a:ext cx="2270125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53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39DB8-9858-41F9-A800-522822D1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529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УМК для детей 5 – 6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E6A02-3BD7-4167-BFAF-ADDA70BA6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1150797"/>
            <a:ext cx="8091280" cy="5026166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 «Рюкзачок открывает мир»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 следующими темами: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родного края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родной край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к дому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папой, вместе с мамой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 «Рюкзачок готовится в поход»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темами: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 рюкзачок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туризме и туристах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Путешествуем по карте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мы были, что мы видели</a:t>
            </a:r>
          </a:p>
          <a:p>
            <a:endParaRPr lang="ru-RU" sz="14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4491AF-578D-4C1C-9B21-9DCB42F0F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36" y="1150797"/>
            <a:ext cx="3601838" cy="53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87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1149</Words>
  <Application>Microsoft Office PowerPoint</Application>
  <PresentationFormat>Экран (4:3)</PresentationFormat>
  <Paragraphs>107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Парциальная программа рекреационного туризма для детей старшего дошкольного возраста «ВЕСЕЛЫЙ РЮКЗАЧОК»</vt:lpstr>
      <vt:lpstr>ОБЩИЕ ЗАДАЧИ ПРОГРАММЫ</vt:lpstr>
      <vt:lpstr> Структура программы представлена двумя модулями: </vt:lpstr>
      <vt:lpstr>«Первые тропинки»  (на возраст 5–6 лет)  </vt:lpstr>
      <vt:lpstr>«Юные путешественники»  (на возраст 6–7 лет) </vt:lpstr>
      <vt:lpstr>Презентация PowerPoint</vt:lpstr>
      <vt:lpstr>УМК для детей 5 – 6 лет</vt:lpstr>
      <vt:lpstr>УМК для детей 5 – 6 лет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29</cp:revision>
  <dcterms:created xsi:type="dcterms:W3CDTF">2014-11-21T11:00:06Z</dcterms:created>
  <dcterms:modified xsi:type="dcterms:W3CDTF">2022-05-13T12:25:07Z</dcterms:modified>
</cp:coreProperties>
</file>